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10"/>
  </p:notesMasterIdLst>
  <p:handoutMasterIdLst>
    <p:handoutMasterId r:id="rId111"/>
  </p:handoutMasterIdLst>
  <p:sldIdLst>
    <p:sldId id="469" r:id="rId5"/>
    <p:sldId id="376" r:id="rId6"/>
    <p:sldId id="528" r:id="rId7"/>
    <p:sldId id="529" r:id="rId8"/>
    <p:sldId id="530" r:id="rId9"/>
    <p:sldId id="531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44" r:id="rId23"/>
    <p:sldId id="545" r:id="rId24"/>
    <p:sldId id="546" r:id="rId25"/>
    <p:sldId id="547" r:id="rId26"/>
    <p:sldId id="548" r:id="rId27"/>
    <p:sldId id="277" r:id="rId28"/>
    <p:sldId id="278" r:id="rId29"/>
    <p:sldId id="279" r:id="rId30"/>
    <p:sldId id="470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471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513" r:id="rId52"/>
    <p:sldId id="514" r:id="rId53"/>
    <p:sldId id="515" r:id="rId54"/>
    <p:sldId id="472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499" r:id="rId65"/>
    <p:sldId id="500" r:id="rId66"/>
    <p:sldId id="501" r:id="rId67"/>
    <p:sldId id="502" r:id="rId68"/>
    <p:sldId id="503" r:id="rId69"/>
    <p:sldId id="504" r:id="rId70"/>
    <p:sldId id="505" r:id="rId71"/>
    <p:sldId id="473" r:id="rId72"/>
    <p:sldId id="477" r:id="rId73"/>
    <p:sldId id="478" r:id="rId74"/>
    <p:sldId id="260" r:id="rId75"/>
    <p:sldId id="265" r:id="rId76"/>
    <p:sldId id="479" r:id="rId77"/>
    <p:sldId id="269" r:id="rId78"/>
    <p:sldId id="263" r:id="rId79"/>
    <p:sldId id="474" r:id="rId80"/>
    <p:sldId id="480" r:id="rId81"/>
    <p:sldId id="481" r:id="rId82"/>
    <p:sldId id="482" r:id="rId83"/>
    <p:sldId id="483" r:id="rId84"/>
    <p:sldId id="484" r:id="rId85"/>
    <p:sldId id="274" r:id="rId86"/>
    <p:sldId id="275" r:id="rId87"/>
    <p:sldId id="485" r:id="rId88"/>
    <p:sldId id="486" r:id="rId89"/>
    <p:sldId id="276" r:id="rId90"/>
    <p:sldId id="487" r:id="rId91"/>
    <p:sldId id="264" r:id="rId92"/>
    <p:sldId id="488" r:id="rId93"/>
    <p:sldId id="266" r:id="rId94"/>
    <p:sldId id="267" r:id="rId95"/>
    <p:sldId id="268" r:id="rId96"/>
    <p:sldId id="489" r:id="rId97"/>
    <p:sldId id="270" r:id="rId98"/>
    <p:sldId id="271" r:id="rId99"/>
    <p:sldId id="272" r:id="rId100"/>
    <p:sldId id="273" r:id="rId101"/>
    <p:sldId id="475" r:id="rId102"/>
    <p:sldId id="256" r:id="rId103"/>
    <p:sldId id="257" r:id="rId104"/>
    <p:sldId id="258" r:id="rId105"/>
    <p:sldId id="259" r:id="rId106"/>
    <p:sldId id="476" r:id="rId107"/>
    <p:sldId id="261" r:id="rId108"/>
    <p:sldId id="262" r:id="rId109"/>
  </p:sldIdLst>
  <p:sldSz cx="12192000" cy="6858000"/>
  <p:notesSz cx="10234613" cy="7104063"/>
  <p:embeddedFontLst>
    <p:embeddedFont>
      <p:font typeface="210 MGothic 060" panose="02000603000000020004" charset="-128"/>
      <p:regular r:id="rId112"/>
    </p:embeddedFont>
    <p:embeddedFont>
      <p:font typeface="210 Mystery Regular" panose="02000603000000020004" charset="-128"/>
      <p:regular r:id="rId113"/>
    </p:embeddedFont>
    <p:embeddedFont>
      <p:font typeface="Gmarket Sans Bold" panose="02000000000000000000" pitchFamily="50" charset="-127"/>
      <p:regular r:id="rId114"/>
    </p:embeddedFont>
    <p:embeddedFont>
      <p:font typeface="Gmarket Sans Medium" panose="02000000000000000000" pitchFamily="50" charset="-127"/>
      <p:regular r:id="rId115"/>
    </p:embeddedFont>
    <p:embeddedFont>
      <p:font typeface="Noto Sans Korean Regular" panose="02000603000000020004" charset="-128"/>
      <p:regular r:id="rId116"/>
    </p:embeddedFont>
    <p:embeddedFont>
      <p:font typeface="THELuxmB" panose="02000603000000020004" charset="-128"/>
      <p:regular r:id="rId117"/>
    </p:embeddedFont>
    <p:embeddedFont>
      <p:font typeface="THELuxmEB" panose="02000603000000020004" charset="-128"/>
      <p:regular r:id="rId118"/>
    </p:embeddedFont>
    <p:embeddedFont>
      <p:font typeface="NanumSquare ExtraBold" panose="020B0600000101010101" pitchFamily="50" charset="-127"/>
      <p:bold r:id="rId119"/>
    </p:embeddedFont>
    <p:embeddedFont>
      <p:font typeface="NanumSquare Light" panose="020B0600000101010101" pitchFamily="50" charset="-127"/>
      <p:regular r:id="rId120"/>
    </p:embeddedFont>
    <p:embeddedFont>
      <p:font typeface="무궁화 고딕" panose="02000603000000020004" charset="-128"/>
      <p:regular r:id="rId121"/>
    </p:embeddedFont>
    <p:embeddedFont>
      <p:font typeface="윤고딕" panose="02000603000000020004" charset="-128"/>
      <p:regular r:id="rId122"/>
    </p:embeddedFont>
    <p:embeddedFont>
      <p:font typeface="KoPub돋움체 Bold" panose="02020603020101020101" pitchFamily="18" charset="-127"/>
      <p:regular r:id="rId123"/>
      <p:bold r:id="rId124"/>
    </p:embeddedFont>
    <p:embeddedFont>
      <p:font typeface="KoPub돋움체 Medium" panose="02020603020101020101" pitchFamily="18" charset="-127"/>
      <p:regular r:id="rId125"/>
    </p:embeddedFont>
    <p:embeddedFont>
      <p:font typeface="Montserrat Bold" pitchFamily="2" charset="0"/>
      <p:bold r:id="rId126"/>
    </p:embeddedFont>
    <p:embeddedFont>
      <p:font typeface="Montserrat Medium" pitchFamily="2" charset="0"/>
      <p:regular r:id="rId127"/>
      <p:italic r:id="rId128"/>
    </p:embeddedFont>
    <p:embeddedFont>
      <p:font typeface="Noto Sans CJK KR Bold" panose="020B0800000000000000" pitchFamily="34" charset="-127"/>
      <p:bold r:id="rId129"/>
    </p:embeddedFont>
    <p:embeddedFont>
      <p:font typeface="Poppins Bold" panose="00000800000000000000" pitchFamily="2" charset="0"/>
      <p:bold r:id="rId130"/>
    </p:embeddedFont>
    <p:embeddedFont>
      <p:font typeface="Pretendard" panose="02000503000000020004" pitchFamily="2" charset="-127"/>
      <p:regular r:id="rId131"/>
      <p:bold r:id="rId132"/>
    </p:embeddedFont>
    <p:embeddedFont>
      <p:font typeface="Pretendard Bold" panose="02000803000000020004" pitchFamily="2" charset="-127"/>
      <p:bold r:id="rId133"/>
    </p:embeddedFont>
    <p:embeddedFont>
      <p:font typeface="Pretendard ExtraBold" panose="02000903000000020004" pitchFamily="2" charset="-127"/>
      <p:bold r:id="rId134"/>
    </p:embeddedFont>
    <p:embeddedFont>
      <p:font typeface="Pretendard JP" panose="02000503000000020004" pitchFamily="2" charset="-128"/>
      <p:regular r:id="rId135"/>
      <p:bold r:id="rId136"/>
    </p:embeddedFont>
    <p:embeddedFont>
      <p:font typeface="Pretendard Light" panose="02000403000000020004" pitchFamily="2" charset="-127"/>
      <p:regular r:id="rId137"/>
    </p:embeddedFont>
    <p:embeddedFont>
      <p:font typeface="Pretendard Medium" panose="02000603000000020004" pitchFamily="2" charset="-127"/>
      <p:regular r:id="rId138"/>
    </p:embeddedFont>
    <p:embeddedFont>
      <p:font typeface="Pretendard Regular" panose="02000503000000020004" pitchFamily="2" charset="-127"/>
      <p:regular r:id="rId139"/>
    </p:embeddedFont>
    <p:embeddedFont>
      <p:font typeface="Pretendard SemiBold" panose="02000703000000020004" pitchFamily="2" charset="-127"/>
      <p:bold r:id="rId140"/>
    </p:embeddedFont>
    <p:embeddedFont>
      <p:font typeface="나눔고딕" panose="020D0604000000000000" pitchFamily="50" charset="-127"/>
      <p:regular r:id="rId141"/>
      <p:bold r:id="rId142"/>
    </p:embeddedFont>
    <p:embeddedFont>
      <p:font typeface="나눔고딕 ExtraBold" panose="020D0904000000000000" pitchFamily="50" charset="-127"/>
      <p:bold r:id="rId143"/>
    </p:embeddedFont>
    <p:embeddedFont>
      <p:font typeface="나눔고딕 Light" panose="020D0904000000000000" pitchFamily="50" charset="-127"/>
      <p:regular r:id="rId144"/>
    </p:embeddedFont>
    <p:embeddedFont>
      <p:font typeface="페이퍼로지 6 SemiBold" pitchFamily="2" charset="-127"/>
      <p:bold r:id="rId1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BD1B4932-71C5-4164-A42F-AD192491D067}">
          <p14:sldIdLst>
            <p14:sldId id="469"/>
          </p14:sldIdLst>
        </p14:section>
        <p14:section name="김태민" id="{01AA4EA1-12C8-4010-9DFF-ABCD4ACF3EC3}">
          <p14:sldIdLst>
            <p14:sldId id="376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277"/>
            <p14:sldId id="278"/>
            <p14:sldId id="279"/>
          </p14:sldIdLst>
        </p14:section>
        <p14:section name="박시연" id="{E2779BC4-D28F-4B4B-B53A-1B07855A2186}">
          <p14:sldIdLst>
            <p14:sldId id="470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</p14:sldIdLst>
        </p14:section>
        <p14:section name="박호진" id="{87D0D3D9-00AF-412A-A63C-C6DD9D4593E2}">
          <p14:sldIdLst>
            <p14:sldId id="471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</p14:sldIdLst>
        </p14:section>
        <p14:section name="신민규" id="{AE51C5AB-6BCF-45E4-B730-08F024381AC1}">
          <p14:sldIdLst>
            <p14:sldId id="472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</p14:sldIdLst>
        </p14:section>
        <p14:section name="이연선" id="{8D7EF066-101C-45CC-8478-443838F4A4FF}">
          <p14:sldIdLst>
            <p14:sldId id="473"/>
            <p14:sldId id="477"/>
            <p14:sldId id="478"/>
            <p14:sldId id="260"/>
            <p14:sldId id="265"/>
            <p14:sldId id="479"/>
            <p14:sldId id="269"/>
            <p14:sldId id="263"/>
          </p14:sldIdLst>
        </p14:section>
        <p14:section name="정지운" id="{FF769A2C-2925-415F-B972-73BA5E8F53EC}">
          <p14:sldIdLst>
            <p14:sldId id="474"/>
            <p14:sldId id="480"/>
            <p14:sldId id="481"/>
            <p14:sldId id="482"/>
            <p14:sldId id="483"/>
            <p14:sldId id="484"/>
            <p14:sldId id="274"/>
            <p14:sldId id="275"/>
            <p14:sldId id="485"/>
            <p14:sldId id="486"/>
            <p14:sldId id="276"/>
            <p14:sldId id="487"/>
            <p14:sldId id="264"/>
            <p14:sldId id="488"/>
            <p14:sldId id="266"/>
            <p14:sldId id="267"/>
            <p14:sldId id="268"/>
            <p14:sldId id="489"/>
            <p14:sldId id="270"/>
            <p14:sldId id="271"/>
            <p14:sldId id="272"/>
            <p14:sldId id="273"/>
          </p14:sldIdLst>
        </p14:section>
        <p14:section name="최하진" id="{A42DB03B-FB80-4B1A-9128-DC474F6E9DE8}">
          <p14:sldIdLst>
            <p14:sldId id="475"/>
            <p14:sldId id="256"/>
            <p14:sldId id="257"/>
            <p14:sldId id="258"/>
            <p14:sldId id="259"/>
            <p14:sldId id="476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9CB"/>
    <a:srgbClr val="F7AC41"/>
    <a:srgbClr val="242A47"/>
    <a:srgbClr val="FFFFFF"/>
    <a:srgbClr val="0063BA"/>
    <a:srgbClr val="77933C"/>
    <a:srgbClr val="004323"/>
    <a:srgbClr val="58CCFF"/>
    <a:srgbClr val="F49349"/>
    <a:srgbClr val="00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F75BC-42D4-42C7-89B6-F7B18D63E36B}" v="9" dt="2026-02-08T15:17:57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6" autoAdjust="0"/>
    <p:restoredTop sz="90174" autoAdjust="0"/>
  </p:normalViewPr>
  <p:slideViewPr>
    <p:cSldViewPr snapToGrid="0">
      <p:cViewPr varScale="1">
        <p:scale>
          <a:sx n="141" d="100"/>
          <a:sy n="141" d="100"/>
        </p:scale>
        <p:origin x="980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319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6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font" Target="fonts/font27.fntdata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font" Target="fonts/font17.fntdata"/><Relationship Id="rId149" Type="http://schemas.openxmlformats.org/officeDocument/2006/relationships/tableStyles" Target="tableStyle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.fntdata"/><Relationship Id="rId118" Type="http://schemas.openxmlformats.org/officeDocument/2006/relationships/font" Target="fonts/font7.fntdata"/><Relationship Id="rId134" Type="http://schemas.openxmlformats.org/officeDocument/2006/relationships/font" Target="fonts/font23.fntdata"/><Relationship Id="rId139" Type="http://schemas.openxmlformats.org/officeDocument/2006/relationships/font" Target="fonts/font28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microsoft.com/office/2016/11/relationships/changesInfo" Target="changesInfos/changesInfo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font" Target="fonts/font13.fntdata"/><Relationship Id="rId129" Type="http://schemas.openxmlformats.org/officeDocument/2006/relationships/font" Target="fonts/font18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font" Target="fonts/font29.fntdata"/><Relationship Id="rId145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3.fntdata"/><Relationship Id="rId119" Type="http://schemas.openxmlformats.org/officeDocument/2006/relationships/font" Target="fonts/font8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font" Target="fonts/font19.fntdata"/><Relationship Id="rId135" Type="http://schemas.openxmlformats.org/officeDocument/2006/relationships/font" Target="fonts/font24.fntdata"/><Relationship Id="rId151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9.fntdata"/><Relationship Id="rId125" Type="http://schemas.openxmlformats.org/officeDocument/2006/relationships/font" Target="fonts/font14.fntdata"/><Relationship Id="rId141" Type="http://schemas.openxmlformats.org/officeDocument/2006/relationships/font" Target="fonts/font30.fntdata"/><Relationship Id="rId14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4.fntdata"/><Relationship Id="rId131" Type="http://schemas.openxmlformats.org/officeDocument/2006/relationships/font" Target="fonts/font20.fntdata"/><Relationship Id="rId136" Type="http://schemas.openxmlformats.org/officeDocument/2006/relationships/font" Target="fonts/font25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15.fntdata"/><Relationship Id="rId14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10.fntdata"/><Relationship Id="rId142" Type="http://schemas.openxmlformats.org/officeDocument/2006/relationships/font" Target="fonts/font31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5.fntdata"/><Relationship Id="rId137" Type="http://schemas.openxmlformats.org/officeDocument/2006/relationships/font" Target="fonts/font2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handoutMaster" Target="handoutMasters/handoutMaster1.xml"/><Relationship Id="rId132" Type="http://schemas.openxmlformats.org/officeDocument/2006/relationships/font" Target="fonts/font21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1.fntdata"/><Relationship Id="rId143" Type="http://schemas.openxmlformats.org/officeDocument/2006/relationships/font" Target="fonts/font32.fntdata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font" Target="fonts/font1.fntdata"/><Relationship Id="rId133" Type="http://schemas.openxmlformats.org/officeDocument/2006/relationships/font" Target="fonts/font22.fntdata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2.fntdata"/><Relationship Id="rId144" Type="http://schemas.openxmlformats.org/officeDocument/2006/relationships/font" Target="fonts/font33.fntdata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민철" userId="6ba261b5-9d7f-46b3-b71a-a61cda33464b" providerId="ADAL" clId="{D8632DBE-F957-4590-ACB2-9F424B5D759F}"/>
    <pc:docChg chg="undo custSel modSld sldOrd">
      <pc:chgData name="김민철" userId="6ba261b5-9d7f-46b3-b71a-a61cda33464b" providerId="ADAL" clId="{D8632DBE-F957-4590-ACB2-9F424B5D759F}" dt="2026-02-08T15:15:11.866" v="121" actId="122"/>
      <pc:docMkLst>
        <pc:docMk/>
      </pc:docMkLst>
      <pc:sldChg chg="modSp mod">
        <pc:chgData name="김민철" userId="6ba261b5-9d7f-46b3-b71a-a61cda33464b" providerId="ADAL" clId="{D8632DBE-F957-4590-ACB2-9F424B5D759F}" dt="2026-02-08T15:10:26.377" v="0" actId="20577"/>
        <pc:sldMkLst>
          <pc:docMk/>
          <pc:sldMk cId="2388310844" sldId="376"/>
        </pc:sldMkLst>
        <pc:spChg chg="mod">
          <ac:chgData name="김민철" userId="6ba261b5-9d7f-46b3-b71a-a61cda33464b" providerId="ADAL" clId="{D8632DBE-F957-4590-ACB2-9F424B5D759F}" dt="2026-02-08T15:10:26.377" v="0" actId="20577"/>
          <ac:spMkLst>
            <pc:docMk/>
            <pc:sldMk cId="2388310844" sldId="376"/>
            <ac:spMk id="3" creationId="{C13D00C9-D36A-34B3-A9DB-2991C1815225}"/>
          </ac:spMkLst>
        </pc:spChg>
      </pc:sldChg>
      <pc:sldChg chg="addSp delSp modSp mod">
        <pc:chgData name="김민철" userId="6ba261b5-9d7f-46b3-b71a-a61cda33464b" providerId="ADAL" clId="{D8632DBE-F957-4590-ACB2-9F424B5D759F}" dt="2026-02-08T15:14:39.341" v="111"/>
        <pc:sldMkLst>
          <pc:docMk/>
          <pc:sldMk cId="0" sldId="529"/>
        </pc:sldMkLst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8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9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10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11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12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9.258" v="110" actId="478"/>
          <ac:spMkLst>
            <pc:docMk/>
            <pc:sldMk cId="0" sldId="529"/>
            <ac:spMk id="13" creationId="{00000000-0000-0000-0000-000000000000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16" creationId="{1BB63C55-3C4B-2F9D-5343-B716CB10EFB0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17" creationId="{ADD3B3A5-615E-AC2E-B79E-768C0AEF91C9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18" creationId="{A09ECEAF-3472-3534-797A-0A6332276224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19" creationId="{8DCBE92D-CC66-5F8D-6C33-C3585D3BEC4A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20" creationId="{33A69EF6-CB3D-3DB6-D000-FC45D56FFE11}"/>
          </ac:spMkLst>
        </pc:spChg>
        <pc:spChg chg="add mod">
          <ac:chgData name="김민철" userId="6ba261b5-9d7f-46b3-b71a-a61cda33464b" providerId="ADAL" clId="{D8632DBE-F957-4590-ACB2-9F424B5D759F}" dt="2026-02-08T15:14:39.341" v="111"/>
          <ac:spMkLst>
            <pc:docMk/>
            <pc:sldMk cId="0" sldId="529"/>
            <ac:spMk id="21" creationId="{9554EF3F-7688-2B0D-45D9-53D48E4A9D3E}"/>
          </ac:spMkLst>
        </pc:spChg>
      </pc:sldChg>
      <pc:sldChg chg="addSp delSp modSp mod">
        <pc:chgData name="김민철" userId="6ba261b5-9d7f-46b3-b71a-a61cda33464b" providerId="ADAL" clId="{D8632DBE-F957-4590-ACB2-9F424B5D759F}" dt="2026-02-08T15:14:34.858" v="109"/>
        <pc:sldMkLst>
          <pc:docMk/>
          <pc:sldMk cId="0" sldId="530"/>
        </pc:sldMkLst>
        <pc:spChg chg="del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8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9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10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11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12" creationId="{00000000-0000-0000-0000-000000000000}"/>
          </ac:spMkLst>
        </pc:spChg>
        <pc:spChg chg="del mod">
          <ac:chgData name="김민철" userId="6ba261b5-9d7f-46b3-b71a-a61cda33464b" providerId="ADAL" clId="{D8632DBE-F957-4590-ACB2-9F424B5D759F}" dt="2026-02-08T15:14:34.718" v="108" actId="478"/>
          <ac:spMkLst>
            <pc:docMk/>
            <pc:sldMk cId="0" sldId="530"/>
            <ac:spMk id="13" creationId="{00000000-0000-0000-0000-000000000000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17" creationId="{9237ADF9-5240-C0BB-FE82-815B9B2936D2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18" creationId="{649BA3B5-942D-6D75-4D0F-76E13F85F6C6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19" creationId="{D4CD784E-BA38-B782-2C3F-239482D99A88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20" creationId="{6D371551-E7BE-793F-AA94-085E488A9762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21" creationId="{4C7A4ABE-F5B5-2756-6BEE-50BDD0DA8846}"/>
          </ac:spMkLst>
        </pc:spChg>
        <pc:spChg chg="add mod">
          <ac:chgData name="김민철" userId="6ba261b5-9d7f-46b3-b71a-a61cda33464b" providerId="ADAL" clId="{D8632DBE-F957-4590-ACB2-9F424B5D759F}" dt="2026-02-08T15:14:34.858" v="109"/>
          <ac:spMkLst>
            <pc:docMk/>
            <pc:sldMk cId="0" sldId="530"/>
            <ac:spMk id="22" creationId="{9D4E8616-442C-2D55-E845-DB789AB6F375}"/>
          </ac:spMkLst>
        </pc:spChg>
      </pc:sldChg>
      <pc:sldChg chg="modSp mod">
        <pc:chgData name="김민철" userId="6ba261b5-9d7f-46b3-b71a-a61cda33464b" providerId="ADAL" clId="{D8632DBE-F957-4590-ACB2-9F424B5D759F}" dt="2026-02-08T15:14:24.474" v="107" actId="1076"/>
        <pc:sldMkLst>
          <pc:docMk/>
          <pc:sldMk cId="0" sldId="531"/>
        </pc:sldMkLst>
        <pc:spChg chg="mod">
          <ac:chgData name="김민철" userId="6ba261b5-9d7f-46b3-b71a-a61cda33464b" providerId="ADAL" clId="{D8632DBE-F957-4590-ACB2-9F424B5D759F}" dt="2026-02-08T15:14:24.474" v="107" actId="1076"/>
          <ac:spMkLst>
            <pc:docMk/>
            <pc:sldMk cId="0" sldId="531"/>
            <ac:spMk id="8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4:24.474" v="107" actId="1076"/>
          <ac:spMkLst>
            <pc:docMk/>
            <pc:sldMk cId="0" sldId="531"/>
            <ac:spMk id="9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4:24.474" v="107" actId="1076"/>
          <ac:spMkLst>
            <pc:docMk/>
            <pc:sldMk cId="0" sldId="531"/>
            <ac:spMk id="10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4:24.474" v="107" actId="1076"/>
          <ac:spMkLst>
            <pc:docMk/>
            <pc:sldMk cId="0" sldId="531"/>
            <ac:spMk id="11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3:40.921" v="79"/>
          <ac:spMkLst>
            <pc:docMk/>
            <pc:sldMk cId="0" sldId="531"/>
            <ac:spMk id="12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3:54.192" v="86" actId="14100"/>
          <ac:spMkLst>
            <pc:docMk/>
            <pc:sldMk cId="0" sldId="531"/>
            <ac:spMk id="13" creationId="{00000000-0000-0000-0000-000000000000}"/>
          </ac:spMkLst>
        </pc:spChg>
      </pc:sldChg>
      <pc:sldChg chg="modSp mod">
        <pc:chgData name="김민철" userId="6ba261b5-9d7f-46b3-b71a-a61cda33464b" providerId="ADAL" clId="{D8632DBE-F957-4590-ACB2-9F424B5D759F}" dt="2026-02-08T15:13:21.570" v="75"/>
        <pc:sldMkLst>
          <pc:docMk/>
          <pc:sldMk cId="0" sldId="532"/>
        </pc:sldMkLst>
        <pc:spChg chg="mod">
          <ac:chgData name="김민철" userId="6ba261b5-9d7f-46b3-b71a-a61cda33464b" providerId="ADAL" clId="{D8632DBE-F957-4590-ACB2-9F424B5D759F}" dt="2026-02-08T15:13:15.119" v="73" actId="14100"/>
          <ac:spMkLst>
            <pc:docMk/>
            <pc:sldMk cId="0" sldId="532"/>
            <ac:spMk id="8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2:45.867" v="56" actId="14100"/>
          <ac:spMkLst>
            <pc:docMk/>
            <pc:sldMk cId="0" sldId="532"/>
            <ac:spMk id="9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3:21.570" v="75"/>
          <ac:spMkLst>
            <pc:docMk/>
            <pc:sldMk cId="0" sldId="532"/>
            <ac:spMk id="10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2:48.900" v="59" actId="14100"/>
          <ac:spMkLst>
            <pc:docMk/>
            <pc:sldMk cId="0" sldId="532"/>
            <ac:spMk id="11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3:18.008" v="74"/>
          <ac:spMkLst>
            <pc:docMk/>
            <pc:sldMk cId="0" sldId="532"/>
            <ac:spMk id="12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2:41.867" v="53" actId="404"/>
          <ac:spMkLst>
            <pc:docMk/>
            <pc:sldMk cId="0" sldId="532"/>
            <ac:spMk id="13" creationId="{00000000-0000-0000-0000-000000000000}"/>
          </ac:spMkLst>
        </pc:spChg>
      </pc:sldChg>
      <pc:sldChg chg="addSp delSp modSp mod">
        <pc:chgData name="김민철" userId="6ba261b5-9d7f-46b3-b71a-a61cda33464b" providerId="ADAL" clId="{D8632DBE-F957-4590-ACB2-9F424B5D759F}" dt="2026-02-08T15:13:35.787" v="77"/>
        <pc:sldMkLst>
          <pc:docMk/>
          <pc:sldMk cId="0" sldId="533"/>
        </pc:sldMkLst>
        <pc:spChg chg="del mod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8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9" creationId="{00000000-0000-0000-0000-000000000000}"/>
          </ac:spMkLst>
        </pc:spChg>
        <pc:spChg chg="del mod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10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11" creationId="{00000000-0000-0000-0000-000000000000}"/>
          </ac:spMkLst>
        </pc:spChg>
        <pc:spChg chg="del mod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12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3:35.641" v="76" actId="478"/>
          <ac:spMkLst>
            <pc:docMk/>
            <pc:sldMk cId="0" sldId="533"/>
            <ac:spMk id="13" creationId="{00000000-0000-0000-0000-000000000000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16" creationId="{B3ED226B-DF6B-B2C5-3289-45F0278BEA4D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17" creationId="{F2C1DF6E-C154-F691-BFBF-49F0EDFFF20F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18" creationId="{EFFCDC76-403F-3EAC-D173-7540667AA670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19" creationId="{4BFB5975-011F-984A-A940-3CE6E9DC9C8B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20" creationId="{504E179F-0F57-C164-61F9-F3443291DFD2}"/>
          </ac:spMkLst>
        </pc:spChg>
        <pc:spChg chg="add mod">
          <ac:chgData name="김민철" userId="6ba261b5-9d7f-46b3-b71a-a61cda33464b" providerId="ADAL" clId="{D8632DBE-F957-4590-ACB2-9F424B5D759F}" dt="2026-02-08T15:13:35.787" v="77"/>
          <ac:spMkLst>
            <pc:docMk/>
            <pc:sldMk cId="0" sldId="533"/>
            <ac:spMk id="21" creationId="{0762292F-C3F7-A8C2-626D-0CD319BAE27F}"/>
          </ac:spMkLst>
        </pc:spChg>
      </pc:sldChg>
      <pc:sldChg chg="modSp mod">
        <pc:chgData name="김민철" userId="6ba261b5-9d7f-46b3-b71a-a61cda33464b" providerId="ADAL" clId="{D8632DBE-F957-4590-ACB2-9F424B5D759F}" dt="2026-02-08T15:12:10.382" v="33" actId="1076"/>
        <pc:sldMkLst>
          <pc:docMk/>
          <pc:sldMk cId="0" sldId="534"/>
        </pc:sldMkLst>
        <pc:spChg chg="mod">
          <ac:chgData name="김민철" userId="6ba261b5-9d7f-46b3-b71a-a61cda33464b" providerId="ADAL" clId="{D8632DBE-F957-4590-ACB2-9F424B5D759F}" dt="2026-02-08T15:12:10.382" v="33" actId="1076"/>
          <ac:spMkLst>
            <pc:docMk/>
            <pc:sldMk cId="0" sldId="534"/>
            <ac:spMk id="18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2:10.382" v="33" actId="1076"/>
          <ac:spMkLst>
            <pc:docMk/>
            <pc:sldMk cId="0" sldId="534"/>
            <ac:spMk id="19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2:10.382" v="33" actId="1076"/>
          <ac:spMkLst>
            <pc:docMk/>
            <pc:sldMk cId="0" sldId="534"/>
            <ac:spMk id="20" creationId="{00000000-0000-0000-0000-000000000000}"/>
          </ac:spMkLst>
        </pc:spChg>
        <pc:picChg chg="mod">
          <ac:chgData name="김민철" userId="6ba261b5-9d7f-46b3-b71a-a61cda33464b" providerId="ADAL" clId="{D8632DBE-F957-4590-ACB2-9F424B5D759F}" dt="2026-02-08T15:12:10.382" v="33" actId="1076"/>
          <ac:picMkLst>
            <pc:docMk/>
            <pc:sldMk cId="0" sldId="534"/>
            <ac:picMk id="16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2:10.382" v="33" actId="1076"/>
          <ac:picMkLst>
            <pc:docMk/>
            <pc:sldMk cId="0" sldId="534"/>
            <ac:picMk id="17" creationId="{00000000-0000-0000-0000-000000000000}"/>
          </ac:picMkLst>
        </pc:picChg>
      </pc:sldChg>
      <pc:sldChg chg="modSp mod">
        <pc:chgData name="김민철" userId="6ba261b5-9d7f-46b3-b71a-a61cda33464b" providerId="ADAL" clId="{D8632DBE-F957-4590-ACB2-9F424B5D759F}" dt="2026-02-08T15:10:46.543" v="2" actId="12788"/>
        <pc:sldMkLst>
          <pc:docMk/>
          <pc:sldMk cId="0" sldId="535"/>
        </pc:sldMkLst>
        <pc:spChg chg="mod">
          <ac:chgData name="김민철" userId="6ba261b5-9d7f-46b3-b71a-a61cda33464b" providerId="ADAL" clId="{D8632DBE-F957-4590-ACB2-9F424B5D759F}" dt="2026-02-08T15:10:46.543" v="2" actId="12788"/>
          <ac:spMkLst>
            <pc:docMk/>
            <pc:sldMk cId="0" sldId="535"/>
            <ac:spMk id="20" creationId="{00000000-0000-0000-0000-000000000000}"/>
          </ac:spMkLst>
        </pc:spChg>
        <pc:picChg chg="mod">
          <ac:chgData name="김민철" userId="6ba261b5-9d7f-46b3-b71a-a61cda33464b" providerId="ADAL" clId="{D8632DBE-F957-4590-ACB2-9F424B5D759F}" dt="2026-02-08T15:10:46.543" v="2" actId="12788"/>
          <ac:picMkLst>
            <pc:docMk/>
            <pc:sldMk cId="0" sldId="535"/>
            <ac:picMk id="11" creationId="{00000000-0000-0000-0000-000000000000}"/>
          </ac:picMkLst>
        </pc:picChg>
      </pc:sldChg>
      <pc:sldChg chg="modSp mod">
        <pc:chgData name="김민철" userId="6ba261b5-9d7f-46b3-b71a-a61cda33464b" providerId="ADAL" clId="{D8632DBE-F957-4590-ACB2-9F424B5D759F}" dt="2026-02-08T15:11:57.798" v="30"/>
        <pc:sldMkLst>
          <pc:docMk/>
          <pc:sldMk cId="0" sldId="536"/>
        </pc:sldMkLst>
        <pc:spChg chg="mod">
          <ac:chgData name="김민철" userId="6ba261b5-9d7f-46b3-b71a-a61cda33464b" providerId="ADAL" clId="{D8632DBE-F957-4590-ACB2-9F424B5D759F}" dt="2026-02-08T15:11:57.798" v="30"/>
          <ac:spMkLst>
            <pc:docMk/>
            <pc:sldMk cId="0" sldId="536"/>
            <ac:spMk id="17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1:50.814" v="27" actId="14100"/>
          <ac:spMkLst>
            <pc:docMk/>
            <pc:sldMk cId="0" sldId="536"/>
            <ac:spMk id="18" creationId="{00000000-0000-0000-0000-000000000000}"/>
          </ac:spMkLst>
        </pc:spChg>
      </pc:sldChg>
      <pc:sldChg chg="modSp mod ord">
        <pc:chgData name="김민철" userId="6ba261b5-9d7f-46b3-b71a-a61cda33464b" providerId="ADAL" clId="{D8632DBE-F957-4590-ACB2-9F424B5D759F}" dt="2026-02-08T15:14:53.376" v="113"/>
        <pc:sldMkLst>
          <pc:docMk/>
          <pc:sldMk cId="0" sldId="537"/>
        </pc:sldMkLst>
        <pc:picChg chg="mod">
          <ac:chgData name="김민철" userId="6ba261b5-9d7f-46b3-b71a-a61cda33464b" providerId="ADAL" clId="{D8632DBE-F957-4590-ACB2-9F424B5D759F}" dt="2026-02-08T15:11:06.780" v="9" actId="12789"/>
          <ac:picMkLst>
            <pc:docMk/>
            <pc:sldMk cId="0" sldId="537"/>
            <ac:picMk id="12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1:01.560" v="5" actId="12789"/>
          <ac:picMkLst>
            <pc:docMk/>
            <pc:sldMk cId="0" sldId="537"/>
            <ac:picMk id="17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1:04.518" v="7" actId="12788"/>
          <ac:picMkLst>
            <pc:docMk/>
            <pc:sldMk cId="0" sldId="537"/>
            <ac:picMk id="22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1:04.518" v="7" actId="12788"/>
          <ac:picMkLst>
            <pc:docMk/>
            <pc:sldMk cId="0" sldId="537"/>
            <ac:picMk id="25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1:01.560" v="5" actId="12789"/>
          <ac:picMkLst>
            <pc:docMk/>
            <pc:sldMk cId="0" sldId="537"/>
            <ac:picMk id="26" creationId="{00000000-0000-0000-0000-000000000000}"/>
          </ac:picMkLst>
        </pc:picChg>
        <pc:picChg chg="mod">
          <ac:chgData name="김민철" userId="6ba261b5-9d7f-46b3-b71a-a61cda33464b" providerId="ADAL" clId="{D8632DBE-F957-4590-ACB2-9F424B5D759F}" dt="2026-02-08T15:11:06.780" v="9" actId="12789"/>
          <ac:picMkLst>
            <pc:docMk/>
            <pc:sldMk cId="0" sldId="537"/>
            <ac:picMk id="27" creationId="{00000000-0000-0000-0000-000000000000}"/>
          </ac:picMkLst>
        </pc:picChg>
      </pc:sldChg>
      <pc:sldChg chg="modSp mod">
        <pc:chgData name="김민철" userId="6ba261b5-9d7f-46b3-b71a-a61cda33464b" providerId="ADAL" clId="{D8632DBE-F957-4590-ACB2-9F424B5D759F}" dt="2026-02-08T15:11:44.147" v="24" actId="14100"/>
        <pc:sldMkLst>
          <pc:docMk/>
          <pc:sldMk cId="0" sldId="538"/>
        </pc:sldMkLst>
        <pc:spChg chg="mod">
          <ac:chgData name="김민철" userId="6ba261b5-9d7f-46b3-b71a-a61cda33464b" providerId="ADAL" clId="{D8632DBE-F957-4590-ACB2-9F424B5D759F}" dt="2026-02-08T15:11:22.645" v="13" actId="14100"/>
          <ac:spMkLst>
            <pc:docMk/>
            <pc:sldMk cId="0" sldId="538"/>
            <ac:spMk id="8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1:44.147" v="24" actId="14100"/>
          <ac:spMkLst>
            <pc:docMk/>
            <pc:sldMk cId="0" sldId="538"/>
            <ac:spMk id="9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1:22.645" v="13" actId="14100"/>
          <ac:spMkLst>
            <pc:docMk/>
            <pc:sldMk cId="0" sldId="538"/>
            <ac:spMk id="10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1:44.147" v="24" actId="14100"/>
          <ac:spMkLst>
            <pc:docMk/>
            <pc:sldMk cId="0" sldId="538"/>
            <ac:spMk id="11" creationId="{00000000-0000-0000-0000-000000000000}"/>
          </ac:spMkLst>
        </pc:spChg>
      </pc:sldChg>
      <pc:sldChg chg="addSp delSp modSp mod">
        <pc:chgData name="김민철" userId="6ba261b5-9d7f-46b3-b71a-a61cda33464b" providerId="ADAL" clId="{D8632DBE-F957-4590-ACB2-9F424B5D759F}" dt="2026-02-08T15:15:00.275" v="117" actId="1076"/>
        <pc:sldMkLst>
          <pc:docMk/>
          <pc:sldMk cId="0" sldId="539"/>
        </pc:sldMkLst>
        <pc:spChg chg="del">
          <ac:chgData name="김민철" userId="6ba261b5-9d7f-46b3-b71a-a61cda33464b" providerId="ADAL" clId="{D8632DBE-F957-4590-ACB2-9F424B5D759F}" dt="2026-02-08T15:14:57.893" v="114" actId="478"/>
          <ac:spMkLst>
            <pc:docMk/>
            <pc:sldMk cId="0" sldId="539"/>
            <ac:spMk id="8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57.893" v="114" actId="478"/>
          <ac:spMkLst>
            <pc:docMk/>
            <pc:sldMk cId="0" sldId="539"/>
            <ac:spMk id="9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57.893" v="114" actId="478"/>
          <ac:spMkLst>
            <pc:docMk/>
            <pc:sldMk cId="0" sldId="539"/>
            <ac:spMk id="10" creationId="{00000000-0000-0000-0000-000000000000}"/>
          </ac:spMkLst>
        </pc:spChg>
        <pc:spChg chg="del">
          <ac:chgData name="김민철" userId="6ba261b5-9d7f-46b3-b71a-a61cda33464b" providerId="ADAL" clId="{D8632DBE-F957-4590-ACB2-9F424B5D759F}" dt="2026-02-08T15:14:57.893" v="114" actId="478"/>
          <ac:spMkLst>
            <pc:docMk/>
            <pc:sldMk cId="0" sldId="539"/>
            <ac:spMk id="11" creationId="{00000000-0000-0000-0000-000000000000}"/>
          </ac:spMkLst>
        </pc:spChg>
        <pc:spChg chg="add mod">
          <ac:chgData name="김민철" userId="6ba261b5-9d7f-46b3-b71a-a61cda33464b" providerId="ADAL" clId="{D8632DBE-F957-4590-ACB2-9F424B5D759F}" dt="2026-02-08T15:14:58.009" v="115"/>
          <ac:spMkLst>
            <pc:docMk/>
            <pc:sldMk cId="0" sldId="539"/>
            <ac:spMk id="16" creationId="{ADE5C8CF-A42E-A2AB-EFA4-43E83CB50BC9}"/>
          </ac:spMkLst>
        </pc:spChg>
        <pc:spChg chg="add mod">
          <ac:chgData name="김민철" userId="6ba261b5-9d7f-46b3-b71a-a61cda33464b" providerId="ADAL" clId="{D8632DBE-F957-4590-ACB2-9F424B5D759F}" dt="2026-02-08T15:14:58.009" v="115"/>
          <ac:spMkLst>
            <pc:docMk/>
            <pc:sldMk cId="0" sldId="539"/>
            <ac:spMk id="17" creationId="{81455E5B-B655-FCCB-0038-7AC76E46A1A1}"/>
          </ac:spMkLst>
        </pc:spChg>
        <pc:spChg chg="add mod">
          <ac:chgData name="김민철" userId="6ba261b5-9d7f-46b3-b71a-a61cda33464b" providerId="ADAL" clId="{D8632DBE-F957-4590-ACB2-9F424B5D759F}" dt="2026-02-08T15:14:58.009" v="115"/>
          <ac:spMkLst>
            <pc:docMk/>
            <pc:sldMk cId="0" sldId="539"/>
            <ac:spMk id="18" creationId="{268F7E58-A583-8AFB-3705-68B48E1AB54B}"/>
          </ac:spMkLst>
        </pc:spChg>
        <pc:spChg chg="add mod">
          <ac:chgData name="김민철" userId="6ba261b5-9d7f-46b3-b71a-a61cda33464b" providerId="ADAL" clId="{D8632DBE-F957-4590-ACB2-9F424B5D759F}" dt="2026-02-08T15:14:58.009" v="115"/>
          <ac:spMkLst>
            <pc:docMk/>
            <pc:sldMk cId="0" sldId="539"/>
            <ac:spMk id="19" creationId="{AE5ACC3C-8F46-27C7-6754-73D88C150B02}"/>
          </ac:spMkLst>
        </pc:spChg>
        <pc:picChg chg="mod">
          <ac:chgData name="김민철" userId="6ba261b5-9d7f-46b3-b71a-a61cda33464b" providerId="ADAL" clId="{D8632DBE-F957-4590-ACB2-9F424B5D759F}" dt="2026-02-08T15:15:00.275" v="117" actId="1076"/>
          <ac:picMkLst>
            <pc:docMk/>
            <pc:sldMk cId="0" sldId="539"/>
            <ac:picMk id="13" creationId="{00000000-0000-0000-0000-000000000000}"/>
          </ac:picMkLst>
        </pc:picChg>
      </pc:sldChg>
      <pc:sldChg chg="modSp mod">
        <pc:chgData name="김민철" userId="6ba261b5-9d7f-46b3-b71a-a61cda33464b" providerId="ADAL" clId="{D8632DBE-F957-4590-ACB2-9F424B5D759F}" dt="2026-02-08T15:15:11.866" v="121" actId="122"/>
        <pc:sldMkLst>
          <pc:docMk/>
          <pc:sldMk cId="0" sldId="540"/>
        </pc:sldMkLst>
        <pc:spChg chg="mod">
          <ac:chgData name="김민철" userId="6ba261b5-9d7f-46b3-b71a-a61cda33464b" providerId="ADAL" clId="{D8632DBE-F957-4590-ACB2-9F424B5D759F}" dt="2026-02-08T15:15:11.866" v="121" actId="122"/>
          <ac:spMkLst>
            <pc:docMk/>
            <pc:sldMk cId="0" sldId="540"/>
            <ac:spMk id="13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5:10.110" v="120" actId="122"/>
          <ac:spMkLst>
            <pc:docMk/>
            <pc:sldMk cId="0" sldId="540"/>
            <ac:spMk id="19" creationId="{00000000-0000-0000-0000-000000000000}"/>
          </ac:spMkLst>
        </pc:spChg>
        <pc:spChg chg="mod">
          <ac:chgData name="김민철" userId="6ba261b5-9d7f-46b3-b71a-a61cda33464b" providerId="ADAL" clId="{D8632DBE-F957-4590-ACB2-9F424B5D759F}" dt="2026-02-08T15:15:06.310" v="118" actId="122"/>
          <ac:spMkLst>
            <pc:docMk/>
            <pc:sldMk cId="0" sldId="540"/>
            <ac:spMk id="31" creationId="{00000000-0000-0000-0000-000000000000}"/>
          </ac:spMkLst>
        </pc:spChg>
        <pc:picChg chg="mod">
          <ac:chgData name="김민철" userId="6ba261b5-9d7f-46b3-b71a-a61cda33464b" providerId="ADAL" clId="{D8632DBE-F957-4590-ACB2-9F424B5D759F}" dt="2026-02-08T15:15:08.259" v="119" actId="1076"/>
          <ac:picMkLst>
            <pc:docMk/>
            <pc:sldMk cId="0" sldId="540"/>
            <ac:picMk id="17" creationId="{00000000-0000-0000-0000-000000000000}"/>
          </ac:picMkLst>
        </pc:picChg>
      </pc:sldChg>
    </pc:docChg>
  </pc:docChgLst>
  <pc:docChgLst>
    <pc:chgData name="김민철" userId="6ba261b5-9d7f-46b3-b71a-a61cda33464b" providerId="ADAL" clId="{B2E4E1EE-EB29-44C2-BBDB-3293220DF4FF}"/>
    <pc:docChg chg="undo custSel modSld sldOrd modSection">
      <pc:chgData name="김민철" userId="6ba261b5-9d7f-46b3-b71a-a61cda33464b" providerId="ADAL" clId="{B2E4E1EE-EB29-44C2-BBDB-3293220DF4FF}" dt="2026-02-02T01:02:30.916" v="113" actId="20578"/>
      <pc:docMkLst>
        <pc:docMk/>
      </pc:docMkLst>
      <pc:sldChg chg="ord">
        <pc:chgData name="김민철" userId="6ba261b5-9d7f-46b3-b71a-a61cda33464b" providerId="ADAL" clId="{B2E4E1EE-EB29-44C2-BBDB-3293220DF4FF}" dt="2026-02-02T01:02:30.916" v="113" actId="20578"/>
        <pc:sldMkLst>
          <pc:docMk/>
          <pc:sldMk cId="2388310844" sldId="376"/>
        </pc:sldMkLst>
      </pc:sldChg>
      <pc:sldChg chg="modSp mod">
        <pc:chgData name="김민철" userId="6ba261b5-9d7f-46b3-b71a-a61cda33464b" providerId="ADAL" clId="{B2E4E1EE-EB29-44C2-BBDB-3293220DF4FF}" dt="2026-02-02T00:56:54.180" v="29" actId="113"/>
        <pc:sldMkLst>
          <pc:docMk/>
          <pc:sldMk cId="0" sldId="528"/>
        </pc:sldMkLst>
        <pc:spChg chg="mod">
          <ac:chgData name="김민철" userId="6ba261b5-9d7f-46b3-b71a-a61cda33464b" providerId="ADAL" clId="{B2E4E1EE-EB29-44C2-BBDB-3293220DF4FF}" dt="2026-02-02T00:56:48.565" v="27" actId="2711"/>
          <ac:spMkLst>
            <pc:docMk/>
            <pc:sldMk cId="0" sldId="528"/>
            <ac:spMk id="11" creationId="{00000000-0000-0000-0000-000000000000}"/>
          </ac:spMkLst>
        </pc:spChg>
        <pc:spChg chg="mod">
          <ac:chgData name="김민철" userId="6ba261b5-9d7f-46b3-b71a-a61cda33464b" providerId="ADAL" clId="{B2E4E1EE-EB29-44C2-BBDB-3293220DF4FF}" dt="2026-02-02T00:56:54.180" v="29" actId="113"/>
          <ac:spMkLst>
            <pc:docMk/>
            <pc:sldMk cId="0" sldId="528"/>
            <ac:spMk id="12" creationId="{00000000-0000-0000-0000-000000000000}"/>
          </ac:spMkLst>
        </pc:spChg>
        <pc:spChg chg="mod">
          <ac:chgData name="김민철" userId="6ba261b5-9d7f-46b3-b71a-a61cda33464b" providerId="ADAL" clId="{B2E4E1EE-EB29-44C2-BBDB-3293220DF4FF}" dt="2026-02-02T00:56:24.370" v="17" actId="20577"/>
          <ac:spMkLst>
            <pc:docMk/>
            <pc:sldMk cId="0" sldId="528"/>
            <ac:spMk id="14" creationId="{00000000-0000-0000-0000-000000000000}"/>
          </ac:spMkLst>
        </pc:spChg>
      </pc:sldChg>
      <pc:sldChg chg="modSp mod ord">
        <pc:chgData name="김민철" userId="6ba261b5-9d7f-46b3-b71a-a61cda33464b" providerId="ADAL" clId="{B2E4E1EE-EB29-44C2-BBDB-3293220DF4FF}" dt="2026-02-02T00:57:19.187" v="40"/>
        <pc:sldMkLst>
          <pc:docMk/>
          <pc:sldMk cId="0" sldId="529"/>
        </pc:sldMkLst>
        <pc:spChg chg="mod">
          <ac:chgData name="김민철" userId="6ba261b5-9d7f-46b3-b71a-a61cda33464b" providerId="ADAL" clId="{B2E4E1EE-EB29-44C2-BBDB-3293220DF4FF}" dt="2026-02-02T00:57:19.187" v="40"/>
          <ac:spMkLst>
            <pc:docMk/>
            <pc:sldMk cId="0" sldId="529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17.697" v="38"/>
        <pc:sldMkLst>
          <pc:docMk/>
          <pc:sldMk cId="0" sldId="530"/>
        </pc:sldMkLst>
        <pc:spChg chg="mod">
          <ac:chgData name="김민철" userId="6ba261b5-9d7f-46b3-b71a-a61cda33464b" providerId="ADAL" clId="{B2E4E1EE-EB29-44C2-BBDB-3293220DF4FF}" dt="2026-02-02T00:57:17.697" v="38"/>
          <ac:spMkLst>
            <pc:docMk/>
            <pc:sldMk cId="0" sldId="530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16.609" v="36"/>
        <pc:sldMkLst>
          <pc:docMk/>
          <pc:sldMk cId="0" sldId="531"/>
        </pc:sldMkLst>
        <pc:spChg chg="mod">
          <ac:chgData name="김민철" userId="6ba261b5-9d7f-46b3-b71a-a61cda33464b" providerId="ADAL" clId="{B2E4E1EE-EB29-44C2-BBDB-3293220DF4FF}" dt="2026-02-02T00:57:16.609" v="36"/>
          <ac:spMkLst>
            <pc:docMk/>
            <pc:sldMk cId="0" sldId="531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14.106" v="34" actId="404"/>
        <pc:sldMkLst>
          <pc:docMk/>
          <pc:sldMk cId="0" sldId="532"/>
        </pc:sldMkLst>
        <pc:spChg chg="mod">
          <ac:chgData name="김민철" userId="6ba261b5-9d7f-46b3-b71a-a61cda33464b" providerId="ADAL" clId="{B2E4E1EE-EB29-44C2-BBDB-3293220DF4FF}" dt="2026-02-02T00:57:14.106" v="34" actId="404"/>
          <ac:spMkLst>
            <pc:docMk/>
            <pc:sldMk cId="0" sldId="532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23.422" v="42"/>
        <pc:sldMkLst>
          <pc:docMk/>
          <pc:sldMk cId="0" sldId="533"/>
        </pc:sldMkLst>
        <pc:spChg chg="mod">
          <ac:chgData name="김민철" userId="6ba261b5-9d7f-46b3-b71a-a61cda33464b" providerId="ADAL" clId="{B2E4E1EE-EB29-44C2-BBDB-3293220DF4FF}" dt="2026-02-02T00:57:23.422" v="42"/>
          <ac:spMkLst>
            <pc:docMk/>
            <pc:sldMk cId="0" sldId="533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25.509" v="44"/>
        <pc:sldMkLst>
          <pc:docMk/>
          <pc:sldMk cId="0" sldId="534"/>
        </pc:sldMkLst>
        <pc:spChg chg="mod">
          <ac:chgData name="김민철" userId="6ba261b5-9d7f-46b3-b71a-a61cda33464b" providerId="ADAL" clId="{B2E4E1EE-EB29-44C2-BBDB-3293220DF4FF}" dt="2026-02-02T00:57:25.509" v="44"/>
          <ac:spMkLst>
            <pc:docMk/>
            <pc:sldMk cId="0" sldId="534"/>
            <ac:spMk id="3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27.727" v="46"/>
        <pc:sldMkLst>
          <pc:docMk/>
          <pc:sldMk cId="0" sldId="535"/>
        </pc:sldMkLst>
        <pc:spChg chg="mod">
          <ac:chgData name="김민철" userId="6ba261b5-9d7f-46b3-b71a-a61cda33464b" providerId="ADAL" clId="{B2E4E1EE-EB29-44C2-BBDB-3293220DF4FF}" dt="2026-02-02T00:57:27.727" v="46"/>
          <ac:spMkLst>
            <pc:docMk/>
            <pc:sldMk cId="0" sldId="535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30.380" v="48"/>
        <pc:sldMkLst>
          <pc:docMk/>
          <pc:sldMk cId="0" sldId="536"/>
        </pc:sldMkLst>
        <pc:spChg chg="mod">
          <ac:chgData name="김민철" userId="6ba261b5-9d7f-46b3-b71a-a61cda33464b" providerId="ADAL" clId="{B2E4E1EE-EB29-44C2-BBDB-3293220DF4FF}" dt="2026-02-02T00:57:30.380" v="48"/>
          <ac:spMkLst>
            <pc:docMk/>
            <pc:sldMk cId="0" sldId="536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32.126" v="50"/>
        <pc:sldMkLst>
          <pc:docMk/>
          <pc:sldMk cId="0" sldId="537"/>
        </pc:sldMkLst>
        <pc:spChg chg="mod">
          <ac:chgData name="김민철" userId="6ba261b5-9d7f-46b3-b71a-a61cda33464b" providerId="ADAL" clId="{B2E4E1EE-EB29-44C2-BBDB-3293220DF4FF}" dt="2026-02-02T00:57:32.126" v="50"/>
          <ac:spMkLst>
            <pc:docMk/>
            <pc:sldMk cId="0" sldId="537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34.221" v="52"/>
        <pc:sldMkLst>
          <pc:docMk/>
          <pc:sldMk cId="0" sldId="538"/>
        </pc:sldMkLst>
        <pc:spChg chg="mod">
          <ac:chgData name="김민철" userId="6ba261b5-9d7f-46b3-b71a-a61cda33464b" providerId="ADAL" clId="{B2E4E1EE-EB29-44C2-BBDB-3293220DF4FF}" dt="2026-02-02T00:57:34.221" v="52"/>
          <ac:spMkLst>
            <pc:docMk/>
            <pc:sldMk cId="0" sldId="538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35.456" v="54"/>
        <pc:sldMkLst>
          <pc:docMk/>
          <pc:sldMk cId="0" sldId="539"/>
        </pc:sldMkLst>
        <pc:spChg chg="mod">
          <ac:chgData name="김민철" userId="6ba261b5-9d7f-46b3-b71a-a61cda33464b" providerId="ADAL" clId="{B2E4E1EE-EB29-44C2-BBDB-3293220DF4FF}" dt="2026-02-02T00:57:35.456" v="54"/>
          <ac:spMkLst>
            <pc:docMk/>
            <pc:sldMk cId="0" sldId="539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38.552" v="57" actId="20577"/>
        <pc:sldMkLst>
          <pc:docMk/>
          <pc:sldMk cId="0" sldId="540"/>
        </pc:sldMkLst>
        <pc:spChg chg="mod">
          <ac:chgData name="김민철" userId="6ba261b5-9d7f-46b3-b71a-a61cda33464b" providerId="ADAL" clId="{B2E4E1EE-EB29-44C2-BBDB-3293220DF4FF}" dt="2026-02-02T00:57:38.552" v="57" actId="20577"/>
          <ac:spMkLst>
            <pc:docMk/>
            <pc:sldMk cId="0" sldId="540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43.999" v="61" actId="1076"/>
        <pc:sldMkLst>
          <pc:docMk/>
          <pc:sldMk cId="0" sldId="541"/>
        </pc:sldMkLst>
        <pc:spChg chg="mod">
          <ac:chgData name="김민철" userId="6ba261b5-9d7f-46b3-b71a-a61cda33464b" providerId="ADAL" clId="{B2E4E1EE-EB29-44C2-BBDB-3293220DF4FF}" dt="2026-02-02T00:57:43.999" v="61" actId="1076"/>
          <ac:spMkLst>
            <pc:docMk/>
            <pc:sldMk cId="0" sldId="541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7:50.475" v="67" actId="14100"/>
        <pc:sldMkLst>
          <pc:docMk/>
          <pc:sldMk cId="0" sldId="542"/>
        </pc:sldMkLst>
        <pc:spChg chg="mod">
          <ac:chgData name="김민철" userId="6ba261b5-9d7f-46b3-b71a-a61cda33464b" providerId="ADAL" clId="{B2E4E1EE-EB29-44C2-BBDB-3293220DF4FF}" dt="2026-02-02T00:57:50.475" v="67" actId="14100"/>
          <ac:spMkLst>
            <pc:docMk/>
            <pc:sldMk cId="0" sldId="542"/>
            <ac:spMk id="2" creationId="{00000000-0000-0000-0000-000000000000}"/>
          </ac:spMkLst>
        </pc:spChg>
      </pc:sldChg>
      <pc:sldChg chg="modSp mod">
        <pc:chgData name="김민철" userId="6ba261b5-9d7f-46b3-b71a-a61cda33464b" providerId="ADAL" clId="{B2E4E1EE-EB29-44C2-BBDB-3293220DF4FF}" dt="2026-02-02T00:58:23.108" v="79" actId="948"/>
        <pc:sldMkLst>
          <pc:docMk/>
          <pc:sldMk cId="0" sldId="543"/>
        </pc:sldMkLst>
        <pc:spChg chg="mod">
          <ac:chgData name="김민철" userId="6ba261b5-9d7f-46b3-b71a-a61cda33464b" providerId="ADAL" clId="{B2E4E1EE-EB29-44C2-BBDB-3293220DF4FF}" dt="2026-02-02T00:58:23.108" v="79" actId="948"/>
          <ac:spMkLst>
            <pc:docMk/>
            <pc:sldMk cId="0" sldId="543"/>
            <ac:spMk id="2" creationId="{00000000-0000-0000-0000-000000000000}"/>
          </ac:spMkLst>
        </pc:spChg>
      </pc:sldChg>
      <pc:sldChg chg="addSp delSp modSp mod">
        <pc:chgData name="김민철" userId="6ba261b5-9d7f-46b3-b71a-a61cda33464b" providerId="ADAL" clId="{B2E4E1EE-EB29-44C2-BBDB-3293220DF4FF}" dt="2026-02-02T00:58:30.351" v="82" actId="478"/>
        <pc:sldMkLst>
          <pc:docMk/>
          <pc:sldMk cId="0" sldId="544"/>
        </pc:sldMkLst>
        <pc:spChg chg="add mod">
          <ac:chgData name="김민철" userId="6ba261b5-9d7f-46b3-b71a-a61cda33464b" providerId="ADAL" clId="{B2E4E1EE-EB29-44C2-BBDB-3293220DF4FF}" dt="2026-02-02T00:58:28.250" v="81"/>
          <ac:spMkLst>
            <pc:docMk/>
            <pc:sldMk cId="0" sldId="544"/>
            <ac:spMk id="16" creationId="{D3F281AD-342B-AD09-45E4-3F2B6A903481}"/>
          </ac:spMkLst>
        </pc:spChg>
      </pc:sldChg>
      <pc:sldChg chg="addSp delSp modSp mod">
        <pc:chgData name="김민철" userId="6ba261b5-9d7f-46b3-b71a-a61cda33464b" providerId="ADAL" clId="{B2E4E1EE-EB29-44C2-BBDB-3293220DF4FF}" dt="2026-02-02T00:58:35.096" v="84"/>
        <pc:sldMkLst>
          <pc:docMk/>
          <pc:sldMk cId="0" sldId="545"/>
        </pc:sldMkLst>
        <pc:spChg chg="add mod">
          <ac:chgData name="김민철" userId="6ba261b5-9d7f-46b3-b71a-a61cda33464b" providerId="ADAL" clId="{B2E4E1EE-EB29-44C2-BBDB-3293220DF4FF}" dt="2026-02-02T00:58:35.096" v="84"/>
          <ac:spMkLst>
            <pc:docMk/>
            <pc:sldMk cId="0" sldId="545"/>
            <ac:spMk id="16" creationId="{06340BF5-D9DF-324A-FE50-2C5D94D426DC}"/>
          </ac:spMkLst>
        </pc:spChg>
      </pc:sldChg>
      <pc:sldChg chg="addSp delSp modSp mod">
        <pc:chgData name="김민철" userId="6ba261b5-9d7f-46b3-b71a-a61cda33464b" providerId="ADAL" clId="{B2E4E1EE-EB29-44C2-BBDB-3293220DF4FF}" dt="2026-02-02T00:58:53.039" v="93" actId="478"/>
        <pc:sldMkLst>
          <pc:docMk/>
          <pc:sldMk cId="0" sldId="546"/>
        </pc:sldMkLst>
        <pc:spChg chg="add mod">
          <ac:chgData name="김민철" userId="6ba261b5-9d7f-46b3-b71a-a61cda33464b" providerId="ADAL" clId="{B2E4E1EE-EB29-44C2-BBDB-3293220DF4FF}" dt="2026-02-02T00:58:50.449" v="92"/>
          <ac:spMkLst>
            <pc:docMk/>
            <pc:sldMk cId="0" sldId="546"/>
            <ac:spMk id="17" creationId="{CF0DDCCD-D847-F967-5640-3EEF488901F5}"/>
          </ac:spMkLst>
        </pc:spChg>
      </pc:sldChg>
      <pc:sldChg chg="addSp delSp modSp mod">
        <pc:chgData name="김민철" userId="6ba261b5-9d7f-46b3-b71a-a61cda33464b" providerId="ADAL" clId="{B2E4E1EE-EB29-44C2-BBDB-3293220DF4FF}" dt="2026-02-02T00:59:11.871" v="100" actId="478"/>
        <pc:sldMkLst>
          <pc:docMk/>
          <pc:sldMk cId="0" sldId="547"/>
        </pc:sldMkLst>
        <pc:spChg chg="add mod">
          <ac:chgData name="김민철" userId="6ba261b5-9d7f-46b3-b71a-a61cda33464b" providerId="ADAL" clId="{B2E4E1EE-EB29-44C2-BBDB-3293220DF4FF}" dt="2026-02-02T00:59:08.354" v="99" actId="20577"/>
          <ac:spMkLst>
            <pc:docMk/>
            <pc:sldMk cId="0" sldId="547"/>
            <ac:spMk id="15" creationId="{17EE6408-D9BF-4CC0-8F5B-AA8B6C77EB0C}"/>
          </ac:spMkLst>
        </pc:spChg>
      </pc:sldChg>
      <pc:sldChg chg="addSp delSp modSp mod">
        <pc:chgData name="김민철" userId="6ba261b5-9d7f-46b3-b71a-a61cda33464b" providerId="ADAL" clId="{B2E4E1EE-EB29-44C2-BBDB-3293220DF4FF}" dt="2026-02-02T00:59:38.235" v="110" actId="478"/>
        <pc:sldMkLst>
          <pc:docMk/>
          <pc:sldMk cId="0" sldId="548"/>
        </pc:sldMkLst>
        <pc:spChg chg="add mod">
          <ac:chgData name="김민철" userId="6ba261b5-9d7f-46b3-b71a-a61cda33464b" providerId="ADAL" clId="{B2E4E1EE-EB29-44C2-BBDB-3293220DF4FF}" dt="2026-02-02T00:59:36.480" v="109"/>
          <ac:spMkLst>
            <pc:docMk/>
            <pc:sldMk cId="0" sldId="548"/>
            <ac:spMk id="15" creationId="{9A8D5D90-486D-596F-64A9-F331954AF80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13821091-E1A5-1D8E-AC19-5035AE5AB1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ko-KR" altLang="en-US">
                <a:latin typeface="Pretendard JP" panose="02000503000000020004" pitchFamily="2" charset="-128"/>
                <a:ea typeface="Pretendard JP" panose="02000503000000020004" pitchFamily="2" charset="-128"/>
              </a:rPr>
              <a:t>제</a:t>
            </a:r>
            <a:r>
              <a:rPr lang="en-US" altLang="ko-KR">
                <a:latin typeface="Pretendard JP" panose="02000503000000020004" pitchFamily="2" charset="-128"/>
                <a:ea typeface="Pretendard JP" panose="02000503000000020004" pitchFamily="2" charset="-128"/>
              </a:rPr>
              <a:t>8</a:t>
            </a:r>
            <a:r>
              <a:rPr lang="ko-KR" altLang="en-US">
                <a:latin typeface="Pretendard JP" panose="02000503000000020004" pitchFamily="2" charset="-128"/>
                <a:ea typeface="Pretendard JP" panose="02000503000000020004" pitchFamily="2" charset="-128"/>
              </a:rPr>
              <a:t>기 기후환경리더 양성과정 종강식</a:t>
            </a:r>
            <a:endParaRPr lang="ko-KR" altLang="en-US" dirty="0"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F1A495C-26BE-B855-214F-789AE1D6A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838" y="0"/>
            <a:ext cx="4434999" cy="35684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en-US" altLang="ko-KR">
                <a:latin typeface="Pretendard JP" panose="02000503000000020004" pitchFamily="2" charset="-128"/>
                <a:ea typeface="Pretendard JP" panose="02000503000000020004" pitchFamily="2" charset="-128"/>
              </a:rPr>
              <a:t>2026-02-11</a:t>
            </a:r>
            <a:endParaRPr lang="ko-KR" altLang="en-US" dirty="0"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C4275F7-3B9F-3EBF-E9D0-55985BFE86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7219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 dirty="0"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04FCD2F-D792-A6C1-7BD8-7ADC37B554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838" y="6747219"/>
            <a:ext cx="4434999" cy="35684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211D02E-8BBA-4D9C-96ED-40F225F3D48C}" type="slidenum">
              <a:rPr lang="ko-KR" altLang="en-US" smtClean="0">
                <a:latin typeface="Pretendard JP" panose="02000503000000020004" pitchFamily="2" charset="-128"/>
                <a:ea typeface="Pretendard JP" panose="02000503000000020004" pitchFamily="2" charset="-128"/>
              </a:rPr>
              <a:t>‹#›</a:t>
            </a:fld>
            <a:endParaRPr lang="ko-KR" altLang="en-US" dirty="0"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623047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r>
              <a:rPr lang="ko-KR" altLang="en-US"/>
              <a:t>제</a:t>
            </a:r>
            <a:r>
              <a:rPr lang="en-US" altLang="ko-KR"/>
              <a:t>8</a:t>
            </a:r>
            <a:r>
              <a:rPr lang="ko-KR" altLang="en-US"/>
              <a:t>기 기후환경리더 양성과정 종강식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6" y="3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r>
              <a:rPr lang="en-US" altLang="ko-KR"/>
              <a:t>2026-02-11</a:t>
            </a:r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2" y="3418830"/>
            <a:ext cx="8187690" cy="2797225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fld id="{3E6A48E1-CED4-47A5-ACEC-4EF97AE9675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037054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1" hangingPunct="1">
      <a:defRPr sz="1200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34D43B-9041-93AE-89AC-6F635F998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E1C84A-26A6-37EB-58E2-6D46E48509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72722B-0460-BD48-D033-77719CC368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BC9969-5B31-A739-700C-9562A769FC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1B28DE9-6931-9ADC-7EE8-722E422214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C05D872-D2D9-235D-9089-A17FA6312F9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BA93F5E-5E9F-AE31-77A4-503B1F66F2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89136A9-7E6D-4C9C-748D-8D8E9D11131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9F3280-4060-9C61-5BD1-D9CBE79C0C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6794974-C3ED-0FE0-9DFD-E729C05FEB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23D206-4652-3622-ACFC-F10EB1F675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5D536D-7410-5FA9-3968-86A59CD1615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F728BFA-0B91-B9F0-E3B2-57E8771FD05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D5FDC5A-5327-5182-083D-D157CF4875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51E072F-1FD2-491C-9225-A9434274DD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E2A7611-BAEF-C08B-33ED-E73624D1D2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8</a:t>
            </a:r>
            <a:r>
              <a:rPr lang="ko-KR" altLang="en-US"/>
              <a:t>기 기후환경리더 양성과정 종강식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A48E1-CED4-47A5-ACEC-4EF97AE96755}" type="slidenum">
              <a:rPr lang="ko-KR" altLang="en-US" smtClean="0"/>
              <a:pPr/>
              <a:t>100</a:t>
            </a:fld>
            <a:endParaRPr lang="ko-KR" altLang="en-US" dirty="0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9D6A689-56B8-E759-7858-B3522D49EC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1785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163DA-4B79-4457-A817-08E1B12452C9}" type="slidenum">
              <a:rPr lang="ko-KR" altLang="en-US" smtClean="0"/>
              <a:t>102</a:t>
            </a:fld>
            <a:endParaRPr lang="ko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697D620-F70B-0B21-4600-CCA4A7BB78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7513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E34E-1A38-8833-F132-174BEC2B1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42E4B70-7126-9E0B-4EEB-FE67971EB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4848F9-65B4-35B4-6583-CCA1B63F2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A917E5-3ACF-FAF3-1137-70E7500F9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163DA-4B79-4457-A817-08E1B12452C9}" type="slidenum">
              <a:rPr lang="ko-KR" altLang="en-US" smtClean="0"/>
              <a:t>103</a:t>
            </a:fld>
            <a:endParaRPr lang="ko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F02217-3225-9A2F-E2B3-DEB03C041A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286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8EA6B1F-964B-99DA-3E1D-786D5E84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7A4851D-8223-1714-1E3D-08508F730E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2E3DE6-E930-0655-43F5-C7A5DA1270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6E6C05-4BFB-A13A-9387-3CF86D4F9D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6744F22-FF81-69F5-08CA-DCD1968976F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263F23-2A15-CD73-1619-176ED66CC6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2E947BE-C8F4-DEB4-CDA9-EEDAFA29AEB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altLang="ko-KR"/>
              <a:t>2026-02-11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8DD105-7F9E-42A8-3A23-B5A17B74A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8722117-06D7-9BEE-4431-216C11F7D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115C2B-4B3E-EBC5-B777-BB6FA24DE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7365-27DC-4A7D-BFFC-AA9CBAA6086A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A52294E-719A-E0A0-0DFD-059535BA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378010-5155-BB3D-2B18-80EBC706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05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8375BD-9472-4B00-FF8F-8845F569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8EE0D0E-C527-3658-3CC3-BF1D329C4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BC8B08F-4105-78AE-D1E3-0727604C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5FE68-349F-402C-A543-98BAA3AD0BA0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60FDDE-D5A1-B5C2-6D0C-DBCD857C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E0C2D3-F40E-FF80-91C2-B5816376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3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4FEDD92-B2A5-3CC2-77F2-6772EEB6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9CF5EF-7B7D-A112-C085-D8D72BD64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6C83F94-2B62-2952-FCF2-EE8D77EC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193C-69A2-4409-AE34-AA31B285E06B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5D1D45-63E9-8503-BA01-D511C703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A1F4D8-916C-7C24-BE88-8DE696D7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98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BA856C-2996-417F-7608-2C0920F4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05B98-3354-3009-B9CA-271F49D3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FB412F-FF70-1825-B8DA-A694EDCB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8C84-DAE0-4C31-B511-909AD6A7AA14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D0A51C-0453-A46F-781C-66232AD1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FF2F08-38EA-34E6-84F7-B7184B20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08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CC436B-128B-C488-4C23-BCA058DE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132ADC-C1FF-D5E2-95EC-4BD0B0739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78133-C35A-D7C2-DD80-A934F15D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1B27F-2113-4922-AF3C-749A65F3E414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A95EC8-834C-0B4D-B0C8-B257AB0D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5FB216-5AC9-DF4B-1006-56A9D523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686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272938-A6E0-7FC0-81CC-FF051F28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3FE905-C033-6530-8E67-E06598C2A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C4C784-9A35-0EF2-6B63-43EBC8C2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57E9148-97FC-F1D2-0CB4-B0417B27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4ACD-5932-4573-86B1-850B4BEB8E57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8F62837-0C32-D1D2-0DC4-F4ADE68A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2F18D46-70D5-08BF-585F-4B03DD61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46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F0B394-90DA-5EDA-BDE0-C249D65E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770F2-3EE2-F9DF-E58E-3F43B732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1867401-D46A-E948-89CF-24EF066B1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5DA0D8-451B-978F-57F8-386160029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EA4DDE3-E19E-3A9C-08CD-CFBCD721F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25F99C6-52DA-3853-1C19-158A201C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E0DD7-8475-4AA4-80DD-DAD0FC2BD041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73B7F15-53B7-AAD9-C1A7-1BBF94CB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8DD7016-AD3B-2585-2706-CDD52CF1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1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E41B61-DE17-767F-758C-CA8178BD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4998616-9480-0C56-9FEE-499A39AC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32F6-8CDF-4216-B7F5-E68C784B15C7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393890F-7371-497A-68AC-E47A573B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38EC0A3-52A2-24E6-2392-45CE8025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59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34357FC-8A3E-10A0-6075-5013F7A39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46EC-1C48-4C34-BDAA-9F29CCF69C11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5A4D142-FC1E-2FA8-6302-D95F239D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4F3745-2E3A-D930-E3B0-ACC1EEEA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91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0C13EA-EF1F-1139-1162-30434161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516117-6A27-23A1-EC27-0485B27D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5A24E9-1BE5-42CD-1543-5C3D0FA2F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3287B54-3A3E-0EE9-8261-A2FB93AC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9850C-589F-4251-85E6-F8134572073E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A1FA102-03E3-EB4C-731E-624C259D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730A11-BAA9-DEF3-316A-8990E165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504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3FCC38-61BB-0C1C-BE4C-CDCB6AD8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E3CCBB-DFFF-6618-CDEB-BB439F4B2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B1C5367-12FA-B872-7452-7E1345A24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CD9175-ACCC-6F90-6390-6C39C1466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8681-DE6F-4818-BD7A-E137521E702A}" type="datetime1">
              <a:rPr lang="ko-KR" altLang="en-US" smtClean="0"/>
              <a:t>2026-02-09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9A4D774-8CDF-9DE7-C2EB-A8A80638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2C71D1-D4BE-F7D6-F46E-A8702952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DD5DD-52F8-435A-BED6-3BD2050772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58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7E8A2A6-F782-0C41-FBAB-208347D3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C1E952-59AD-E2EA-CEB7-5331882A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1E0D84-34C4-E162-54AB-D8819965F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fld id="{FDC80226-05E0-486D-9F4B-1B6E6704CA37}" type="datetime1">
              <a:rPr lang="ko-KR" altLang="en-US" smtClean="0"/>
              <a:t>2026-02-09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58077C-DE8E-659D-85F5-D276548D9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r>
              <a:rPr lang="ko-KR" altLang="en-US"/>
              <a:t>제</a:t>
            </a:r>
            <a:r>
              <a:rPr lang="en-US" altLang="ko-KR"/>
              <a:t>6</a:t>
            </a:r>
            <a:r>
              <a:rPr lang="ko-KR" altLang="en-US"/>
              <a:t>기 기후환경리더 양성과정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7FE3BB-6A87-9E7E-6B4C-3E94EF162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fld id="{35EDD5DD-52F8-435A-BED6-3BD20507729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072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etendard" panose="02000503000000020004" pitchFamily="50" charset="-127"/>
          <a:ea typeface="Pretendard" panose="0200050300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png"/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12" Type="http://schemas.openxmlformats.org/officeDocument/2006/relationships/image" Target="../media/image3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0" Type="http://schemas.openxmlformats.org/officeDocument/2006/relationships/image" Target="../media/image353.png"/><Relationship Id="rId4" Type="http://schemas.openxmlformats.org/officeDocument/2006/relationships/image" Target="../media/image347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png"/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12" Type="http://schemas.openxmlformats.org/officeDocument/2006/relationships/image" Target="../media/image3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0" Type="http://schemas.openxmlformats.org/officeDocument/2006/relationships/image" Target="../media/image353.png"/><Relationship Id="rId4" Type="http://schemas.openxmlformats.org/officeDocument/2006/relationships/image" Target="../media/image347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" Type="http://schemas.openxmlformats.org/officeDocument/2006/relationships/image" Target="../media/image358.png"/><Relationship Id="rId16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png"/><Relationship Id="rId15" Type="http://schemas.openxmlformats.org/officeDocument/2006/relationships/image" Target="../media/image371.png"/><Relationship Id="rId10" Type="http://schemas.openxmlformats.org/officeDocument/2006/relationships/image" Target="../media/image366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1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9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3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.png"/><Relationship Id="rId7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3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5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45.png"/><Relationship Id="rId9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145.png"/><Relationship Id="rId2" Type="http://schemas.openxmlformats.org/officeDocument/2006/relationships/image" Target="../media/image143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40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39.png"/><Relationship Id="rId15" Type="http://schemas.openxmlformats.org/officeDocument/2006/relationships/image" Target="../media/image251.png"/><Relationship Id="rId10" Type="http://schemas.openxmlformats.org/officeDocument/2006/relationships/image" Target="../media/image246.png"/><Relationship Id="rId4" Type="http://schemas.openxmlformats.org/officeDocument/2006/relationships/image" Target="../media/image241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6.png"/><Relationship Id="rId20" Type="http://schemas.openxmlformats.org/officeDocument/2006/relationships/image" Target="../media/image2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5" Type="http://schemas.openxmlformats.org/officeDocument/2006/relationships/image" Target="../media/image265.png"/><Relationship Id="rId10" Type="http://schemas.openxmlformats.org/officeDocument/2006/relationships/image" Target="../media/image260.png"/><Relationship Id="rId19" Type="http://schemas.openxmlformats.org/officeDocument/2006/relationships/image" Target="../media/image269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8.png"/><Relationship Id="rId3" Type="http://schemas.openxmlformats.org/officeDocument/2006/relationships/image" Target="../media/image270.png"/><Relationship Id="rId7" Type="http://schemas.openxmlformats.org/officeDocument/2006/relationships/image" Target="../media/image273.png"/><Relationship Id="rId12" Type="http://schemas.openxmlformats.org/officeDocument/2006/relationships/image" Target="../media/image27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2.png"/><Relationship Id="rId11" Type="http://schemas.openxmlformats.org/officeDocument/2006/relationships/image" Target="../media/image276.png"/><Relationship Id="rId5" Type="http://schemas.openxmlformats.org/officeDocument/2006/relationships/image" Target="../media/image271.png"/><Relationship Id="rId15" Type="http://schemas.openxmlformats.org/officeDocument/2006/relationships/image" Target="../media/image280.png"/><Relationship Id="rId10" Type="http://schemas.openxmlformats.org/officeDocument/2006/relationships/image" Target="../media/image275.png"/><Relationship Id="rId4" Type="http://schemas.openxmlformats.org/officeDocument/2006/relationships/image" Target="../media/image241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0.png"/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5" Type="http://schemas.openxmlformats.org/officeDocument/2006/relationships/image" Target="../media/image283.png"/><Relationship Id="rId10" Type="http://schemas.openxmlformats.org/officeDocument/2006/relationships/image" Target="../media/image288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3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image" Target="../media/image300.png"/><Relationship Id="rId18" Type="http://schemas.openxmlformats.org/officeDocument/2006/relationships/image" Target="../media/image305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12" Type="http://schemas.openxmlformats.org/officeDocument/2006/relationships/image" Target="../media/image239.png"/><Relationship Id="rId17" Type="http://schemas.openxmlformats.org/officeDocument/2006/relationships/image" Target="../media/image30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4.png"/><Relationship Id="rId11" Type="http://schemas.openxmlformats.org/officeDocument/2006/relationships/image" Target="../media/image299.png"/><Relationship Id="rId5" Type="http://schemas.openxmlformats.org/officeDocument/2006/relationships/image" Target="../media/image293.png"/><Relationship Id="rId15" Type="http://schemas.openxmlformats.org/officeDocument/2006/relationships/image" Target="../media/image302.png"/><Relationship Id="rId10" Type="http://schemas.openxmlformats.org/officeDocument/2006/relationships/image" Target="../media/image298.png"/><Relationship Id="rId4" Type="http://schemas.openxmlformats.org/officeDocument/2006/relationships/image" Target="../media/image292.png"/><Relationship Id="rId9" Type="http://schemas.openxmlformats.org/officeDocument/2006/relationships/image" Target="../media/image297.png"/><Relationship Id="rId14" Type="http://schemas.openxmlformats.org/officeDocument/2006/relationships/image" Target="../media/image30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309.jpeg"/><Relationship Id="rId4" Type="http://schemas.openxmlformats.org/officeDocument/2006/relationships/image" Target="../media/image3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svg"/><Relationship Id="rId3" Type="http://schemas.openxmlformats.org/officeDocument/2006/relationships/image" Target="../media/image307.png"/><Relationship Id="rId7" Type="http://schemas.openxmlformats.org/officeDocument/2006/relationships/image" Target="../media/image315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svg"/><Relationship Id="rId5" Type="http://schemas.openxmlformats.org/officeDocument/2006/relationships/image" Target="../media/image313.png"/><Relationship Id="rId10" Type="http://schemas.openxmlformats.org/officeDocument/2006/relationships/image" Target="../media/image318.sv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jpeg"/><Relationship Id="rId5" Type="http://schemas.openxmlformats.org/officeDocument/2006/relationships/image" Target="../media/image323.png"/><Relationship Id="rId4" Type="http://schemas.openxmlformats.org/officeDocument/2006/relationships/image" Target="../media/image32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jpeg"/><Relationship Id="rId5" Type="http://schemas.openxmlformats.org/officeDocument/2006/relationships/image" Target="../media/image323.png"/><Relationship Id="rId4" Type="http://schemas.openxmlformats.org/officeDocument/2006/relationships/image" Target="../media/image32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7.svg"/><Relationship Id="rId5" Type="http://schemas.openxmlformats.org/officeDocument/2006/relationships/image" Target="../media/image326.png"/><Relationship Id="rId4" Type="http://schemas.openxmlformats.org/officeDocument/2006/relationships/image" Target="../media/image3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svg"/><Relationship Id="rId4" Type="http://schemas.openxmlformats.org/officeDocument/2006/relationships/image" Target="../media/image32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BAEF4B-BB98-D21D-EBF4-645FC609A5B8}"/>
              </a:ext>
            </a:extLst>
          </p:cNvPr>
          <p:cNvSpPr txBox="1"/>
          <p:nvPr/>
        </p:nvSpPr>
        <p:spPr>
          <a:xfrm>
            <a:off x="956268" y="3116324"/>
            <a:ext cx="10279464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800" dirty="0">
                <a:latin typeface="페이퍼로지 6 SemiBold" pitchFamily="2" charset="-127"/>
                <a:ea typeface="페이퍼로지 6 SemiBold" pitchFamily="2" charset="-127"/>
              </a:rPr>
              <a:t>제</a:t>
            </a:r>
            <a:r>
              <a:rPr lang="en-US" altLang="ko-KR" sz="4800" dirty="0">
                <a:latin typeface="페이퍼로지 6 SemiBold" pitchFamily="2" charset="-127"/>
                <a:ea typeface="페이퍼로지 6 SemiBold" pitchFamily="2" charset="-127"/>
              </a:rPr>
              <a:t>8</a:t>
            </a:r>
            <a:r>
              <a:rPr lang="ko-KR" altLang="en-US" sz="4800" dirty="0">
                <a:latin typeface="페이퍼로지 6 SemiBold" pitchFamily="2" charset="-127"/>
                <a:ea typeface="페이퍼로지 6 SemiBold" pitchFamily="2" charset="-127"/>
              </a:rPr>
              <a:t>기 기후환경리더 양성과정 </a:t>
            </a:r>
            <a:r>
              <a:rPr lang="ko-KR" altLang="en-US" sz="4800" dirty="0" err="1">
                <a:latin typeface="페이퍼로지 6 SemiBold" pitchFamily="2" charset="-127"/>
                <a:ea typeface="페이퍼로지 6 SemiBold" pitchFamily="2" charset="-127"/>
              </a:rPr>
              <a:t>종강식</a:t>
            </a:r>
            <a:endParaRPr lang="ko-KR" altLang="en-US" sz="4800" dirty="0">
              <a:latin typeface="페이퍼로지 6 SemiBold" pitchFamily="2" charset="-127"/>
              <a:ea typeface="페이퍼로지 6 Semi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476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|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실행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현황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2406650"/>
            <a:ext cx="2203450" cy="22034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550" y="2406650"/>
            <a:ext cx="2203450" cy="22034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2406650"/>
            <a:ext cx="2203450" cy="22034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7350" y="2406650"/>
            <a:ext cx="2203450" cy="22034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1650" y="3289300"/>
            <a:ext cx="438150" cy="4508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0300" y="3289300"/>
            <a:ext cx="438150" cy="4508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750" y="3289300"/>
            <a:ext cx="438150" cy="4508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160000" y="4705350"/>
            <a:ext cx="438150" cy="4508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600" y="5353050"/>
            <a:ext cx="10744200" cy="86995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27125" y="3048000"/>
            <a:ext cx="14224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1차 </a:t>
            </a:r>
            <a:r>
              <a:rPr lang="en-US" sz="2104" b="1" dirty="0" err="1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계획기간</a:t>
            </a: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55610"/>
              </a:lnSpc>
            </a:pP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2015-2017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52875" y="3048000"/>
            <a:ext cx="146050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2차 </a:t>
            </a:r>
            <a:r>
              <a:rPr lang="en-US" sz="2104" b="1" dirty="0" err="1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계획기간</a:t>
            </a: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55610"/>
              </a:lnSpc>
            </a:pP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2018-2020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0850" y="3048000"/>
            <a:ext cx="146685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3차 </a:t>
            </a:r>
            <a:r>
              <a:rPr lang="en-US" sz="2104" b="1" dirty="0" err="1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계획기간</a:t>
            </a: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55610"/>
              </a:lnSpc>
            </a:pPr>
            <a:endParaRPr lang="en-US" sz="2104" b="1" dirty="0">
              <a:solidFill>
                <a:srgbClr val="00000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2021-2025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3955" y="3048000"/>
            <a:ext cx="1530241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 b="1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4차 </a:t>
            </a:r>
            <a:r>
              <a:rPr lang="en-US" sz="2104" b="1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계획기간</a:t>
            </a:r>
            <a:endParaRPr lang="en-US" sz="2104" b="1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ctr">
              <a:lnSpc>
                <a:spcPct val="55610"/>
              </a:lnSpc>
            </a:pPr>
            <a:endParaRPr lang="en-US" sz="2104" b="1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ctr">
              <a:lnSpc>
                <a:spcPct val="116199"/>
              </a:lnSpc>
            </a:pPr>
            <a:r>
              <a:rPr lang="en-US" sz="2104" b="1" dirty="0">
                <a:solidFill>
                  <a:srgbClr val="00000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2026-2030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5200" y="5562600"/>
            <a:ext cx="1025525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그간의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추진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성과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  |  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배출권거래제가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국가</a:t>
            </a:r>
            <a:r>
              <a:rPr lang="en-US" sz="2650" b="1" dirty="0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온실가스</a:t>
            </a:r>
            <a:r>
              <a:rPr lang="en-US" sz="2650" b="1" dirty="0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감축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의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핵심수단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으로</a:t>
            </a:r>
            <a:r>
              <a:rPr lang="en-US" sz="2650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650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안착</a:t>
            </a:r>
            <a:endParaRPr lang="en-US" sz="2650" b="1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8600" y="6540500"/>
            <a:ext cx="11430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en-US" sz="640" dirty="0" err="1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자료</a:t>
            </a:r>
            <a:r>
              <a:rPr lang="en-US" sz="640" dirty="0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640" dirty="0" err="1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출처</a:t>
            </a:r>
            <a:r>
              <a:rPr lang="en-US" sz="640" dirty="0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 : file:///C:/Users/msi/Downloads/250122_%EB%B0%B0%EC%B6%9C%EA%B6%8C10%EC%A3%BC%EB%85%84_1.+(%ED%99%98%EA%B2%BD%EB%B6%80)+%EC%98%A8%EC%8B%A4%EA%B0%80%EC%8A%A4+%EB%B0%B0%EC%B6%9C%EA%B6%8C%EA%B1%B0%EB%9E%98%EC%A0%9C+%EC%84%B1%EA%B3%BC+%EB%B0%8F+%ED%96%A5%ED%9B%84+%EC%B6%94%EC%A7%84%EB%B0%A9%ED%96%A5.pdf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6001" y="341563"/>
            <a:ext cx="11172992" cy="7112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주제</a:t>
            </a:r>
            <a:r>
              <a:rPr 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: </a:t>
            </a: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에코</a:t>
            </a:r>
            <a:r>
              <a:rPr 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머니</a:t>
            </a:r>
            <a:r>
              <a:rPr 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리포트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50850"/>
            <a:ext cx="1257300" cy="431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96000" y="1060032"/>
            <a:ext cx="4591885" cy="468062"/>
          </a:xfrm>
          <a:prstGeom prst="rect">
            <a:avLst/>
          </a:prstGeom>
        </p:spPr>
        <p:txBody>
          <a:bodyPr lIns="0" tIns="18627" rIns="0" bIns="0" rtlCol="0" anchor="ctr"/>
          <a:lstStyle>
            <a:defPPr>
              <a:defRPr lang="ko-KR"/>
            </a:defPPr>
            <a:lvl1pPr>
              <a:lnSpc>
                <a:spcPct val="125000"/>
              </a:lnSpc>
              <a:defRPr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000" dirty="0"/>
              <a:t>소비</a:t>
            </a:r>
            <a:r>
              <a:rPr lang="en-US" sz="2000" dirty="0"/>
              <a:t> </a:t>
            </a:r>
            <a:r>
              <a:rPr lang="ko-KR" altLang="en-US" sz="2000" dirty="0"/>
              <a:t>패턴</a:t>
            </a:r>
            <a:r>
              <a:rPr lang="en-US" sz="2000" dirty="0"/>
              <a:t> </a:t>
            </a:r>
            <a:r>
              <a:rPr lang="ko-KR" altLang="en-US" sz="2000" dirty="0"/>
              <a:t>분석을</a:t>
            </a:r>
            <a:r>
              <a:rPr lang="en-US" sz="2000" dirty="0"/>
              <a:t> </a:t>
            </a:r>
            <a:r>
              <a:rPr lang="ko-KR" altLang="en-US" sz="2000" dirty="0"/>
              <a:t>통한</a:t>
            </a:r>
            <a:r>
              <a:rPr lang="en-US" sz="2000" dirty="0"/>
              <a:t> </a:t>
            </a:r>
            <a:r>
              <a:rPr lang="ko-KR" altLang="en-US" sz="2000" dirty="0"/>
              <a:t>탄소</a:t>
            </a:r>
            <a:r>
              <a:rPr lang="en-US" sz="2000" dirty="0"/>
              <a:t>-</a:t>
            </a:r>
            <a:r>
              <a:rPr lang="ko-KR" altLang="en-US" sz="2000" dirty="0"/>
              <a:t>재테크</a:t>
            </a:r>
            <a:r>
              <a:rPr lang="en-US" sz="2000" dirty="0"/>
              <a:t> </a:t>
            </a:r>
            <a:r>
              <a:rPr lang="ko-KR" altLang="en-US" sz="2000" dirty="0"/>
              <a:t>습관화</a:t>
            </a:r>
            <a:r>
              <a:rPr lang="en-US" sz="2000" dirty="0"/>
              <a:t> 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193572C-A6BC-1B1C-2BD8-7B4414AA2EF3}"/>
              </a:ext>
            </a:extLst>
          </p:cNvPr>
          <p:cNvGrpSpPr/>
          <p:nvPr/>
        </p:nvGrpSpPr>
        <p:grpSpPr>
          <a:xfrm>
            <a:off x="696000" y="2369678"/>
            <a:ext cx="6343650" cy="959135"/>
            <a:chOff x="696000" y="2571750"/>
            <a:chExt cx="6343650" cy="959135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223D67F-2312-16E4-5D0A-1CB91F7873CC}"/>
                </a:ext>
              </a:extLst>
            </p:cNvPr>
            <p:cNvGrpSpPr/>
            <p:nvPr/>
          </p:nvGrpSpPr>
          <p:grpSpPr>
            <a:xfrm>
              <a:off x="696000" y="2571750"/>
              <a:ext cx="717550" cy="717550"/>
              <a:chOff x="696000" y="2571750"/>
              <a:chExt cx="717550" cy="717550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00" y="257175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8" name="TextBox 8"/>
              <p:cNvSpPr txBox="1"/>
              <p:nvPr/>
            </p:nvSpPr>
            <p:spPr>
              <a:xfrm>
                <a:off x="791250" y="275272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01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565950" y="2571750"/>
              <a:ext cx="3378200" cy="260350"/>
            </a:xfrm>
            <a:prstGeom prst="rect">
              <a:avLst/>
            </a:prstGeom>
          </p:spPr>
          <p:txBody>
            <a:bodyPr lIns="0" tIns="18627" rIns="0" bIns="0" rtlCol="0" anchor="ctr"/>
            <a:lstStyle>
              <a:defPPr>
                <a:defRPr lang="ko-KR"/>
              </a:defPPr>
              <a:lvl1pPr lvl="0">
                <a:lnSpc>
                  <a:spcPct val="99600"/>
                </a:lnSpc>
                <a:defRPr sz="1467" b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defRPr>
              </a:lvl1pPr>
            </a:lstStyle>
            <a:p>
              <a:r>
                <a:rPr lang="ko-KR" altLang="en-US" sz="1800" dirty="0"/>
                <a:t>가계</a:t>
              </a:r>
              <a:r>
                <a:rPr lang="en-US" sz="1800" dirty="0"/>
                <a:t> </a:t>
              </a:r>
              <a:r>
                <a:rPr lang="ko-KR" altLang="en-US" sz="1800" dirty="0"/>
                <a:t>배출의</a:t>
              </a:r>
              <a:r>
                <a:rPr lang="en-US" sz="1800" dirty="0"/>
                <a:t> </a:t>
              </a:r>
              <a:r>
                <a:rPr lang="ko-KR" altLang="en-US" sz="1800" dirty="0"/>
                <a:t>주범</a:t>
              </a:r>
              <a:r>
                <a:rPr lang="en-US" sz="1800" dirty="0"/>
                <a:t> : </a:t>
              </a:r>
              <a:r>
                <a:rPr lang="ko-KR" altLang="en-US" sz="1800" dirty="0"/>
                <a:t>소비활동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65950" y="2927635"/>
              <a:ext cx="5473700" cy="603250"/>
            </a:xfrm>
            <a:prstGeom prst="rect">
              <a:avLst/>
            </a:prstGeom>
          </p:spPr>
          <p:txBody>
            <a:bodyPr rtlCol="0" anchor="t"/>
            <a:lstStyle/>
            <a:p>
              <a:pPr lvl="0">
                <a:lnSpc>
                  <a:spcPct val="125000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한국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가계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탄소배출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중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약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60%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이상이 </a:t>
              </a:r>
              <a:endParaRPr lang="en-US" sz="12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endParaRPr>
            </a:p>
            <a:p>
              <a:pPr lvl="0">
                <a:lnSpc>
                  <a:spcPct val="125000"/>
                </a:lnSpc>
              </a:pP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'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소비활동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' (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에너지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,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식품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,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교통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,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쇼핑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등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)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에서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발생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2377228-834F-DE54-9A76-2ED75EB7464C}"/>
              </a:ext>
            </a:extLst>
          </p:cNvPr>
          <p:cNvGrpSpPr/>
          <p:nvPr/>
        </p:nvGrpSpPr>
        <p:grpSpPr>
          <a:xfrm>
            <a:off x="696000" y="3494547"/>
            <a:ext cx="6565900" cy="717550"/>
            <a:chOff x="696000" y="3587750"/>
            <a:chExt cx="6565900" cy="717550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7390BFB8-4EF2-FAB3-FA51-3D608F518AF4}"/>
                </a:ext>
              </a:extLst>
            </p:cNvPr>
            <p:cNvGrpSpPr/>
            <p:nvPr/>
          </p:nvGrpSpPr>
          <p:grpSpPr>
            <a:xfrm>
              <a:off x="696000" y="3587750"/>
              <a:ext cx="717550" cy="717550"/>
              <a:chOff x="696000" y="3587750"/>
              <a:chExt cx="717550" cy="717550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000" y="358775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12" name="TextBox 12"/>
              <p:cNvSpPr txBox="1"/>
              <p:nvPr/>
            </p:nvSpPr>
            <p:spPr>
              <a:xfrm>
                <a:off x="791250" y="376872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lvl="0"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02</a:t>
                </a: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5950" y="3587750"/>
              <a:ext cx="2298700" cy="260350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모르는</a:t>
              </a:r>
              <a:r>
                <a:rPr 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 소비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65950" y="3945891"/>
              <a:ext cx="5695950" cy="324346"/>
            </a:xfrm>
            <a:prstGeom prst="rect">
              <a:avLst/>
            </a:prstGeom>
          </p:spPr>
          <p:txBody>
            <a:bodyPr rtlCol="0" anchor="t"/>
            <a:lstStyle/>
            <a:p>
              <a:pPr>
                <a:lnSpc>
                  <a:spcPct val="125000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국민은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어떤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물건을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사고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,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서비스를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이용할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때 얼마나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많은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탄소를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유발하는지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알지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못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함</a:t>
              </a:r>
              <a:endParaRPr lang="en-US" altLang="ko-KR" sz="12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3E4A87E-0E5A-55C6-EF15-7222A42A8979}"/>
              </a:ext>
            </a:extLst>
          </p:cNvPr>
          <p:cNvGrpSpPr/>
          <p:nvPr/>
        </p:nvGrpSpPr>
        <p:grpSpPr>
          <a:xfrm>
            <a:off x="696000" y="5347766"/>
            <a:ext cx="5962650" cy="1000125"/>
            <a:chOff x="696000" y="5372100"/>
            <a:chExt cx="5962650" cy="1000125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7A40AA9D-0504-CDE1-D562-144764EBD4A7}"/>
                </a:ext>
              </a:extLst>
            </p:cNvPr>
            <p:cNvGrpSpPr/>
            <p:nvPr/>
          </p:nvGrpSpPr>
          <p:grpSpPr>
            <a:xfrm>
              <a:off x="696000" y="5372100"/>
              <a:ext cx="717550" cy="717550"/>
              <a:chOff x="696000" y="5372100"/>
              <a:chExt cx="717550" cy="717550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000" y="537210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15" name="TextBox 15"/>
              <p:cNvSpPr txBox="1"/>
              <p:nvPr/>
            </p:nvSpPr>
            <p:spPr>
              <a:xfrm>
                <a:off x="791250" y="555307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03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565950" y="5372100"/>
              <a:ext cx="2260600" cy="279400"/>
            </a:xfrm>
            <a:prstGeom prst="rect">
              <a:avLst/>
            </a:prstGeom>
          </p:spPr>
          <p:txBody>
            <a:bodyPr lIns="0" tIns="18627" rIns="0" bIns="0" rtlCol="0" anchor="ctr"/>
            <a:lstStyle>
              <a:defPPr>
                <a:defRPr lang="ko-KR"/>
              </a:defPPr>
              <a:lvl1pPr lvl="0">
                <a:lnSpc>
                  <a:spcPct val="99600"/>
                </a:lnSpc>
                <a:defRPr sz="1467" b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defRPr>
              </a:lvl1pPr>
            </a:lstStyle>
            <a:p>
              <a:r>
                <a:rPr lang="en" sz="1800" dirty="0"/>
                <a:t>결과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65950" y="5743574"/>
              <a:ext cx="5092700" cy="628651"/>
            </a:xfrm>
            <a:prstGeom prst="rect">
              <a:avLst/>
            </a:prstGeom>
          </p:spPr>
          <p:txBody>
            <a:bodyPr rtlCol="0" anchor="t"/>
            <a:lstStyle/>
            <a:p>
              <a:pPr>
                <a:lnSpc>
                  <a:spcPct val="125000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무의식적인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 err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고탄소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패턴이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고착화되어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개인의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노력만으로는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탄소중립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달성이</a:t>
              </a:r>
              <a:r>
                <a:rPr 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어려움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484673C-C84D-1E7D-8321-57B378779B1A}"/>
              </a:ext>
            </a:extLst>
          </p:cNvPr>
          <p:cNvGrpSpPr/>
          <p:nvPr/>
        </p:nvGrpSpPr>
        <p:grpSpPr>
          <a:xfrm>
            <a:off x="7011052" y="2368550"/>
            <a:ext cx="4484948" cy="3420819"/>
            <a:chOff x="6403300" y="2414828"/>
            <a:chExt cx="5092700" cy="3884372"/>
          </a:xfrm>
        </p:grpSpPr>
        <p:sp>
          <p:nvSpPr>
            <p:cNvPr id="18" name="TextBox 18"/>
            <p:cNvSpPr txBox="1"/>
            <p:nvPr/>
          </p:nvSpPr>
          <p:spPr>
            <a:xfrm>
              <a:off x="7057350" y="6057900"/>
              <a:ext cx="4438650" cy="241300"/>
            </a:xfrm>
            <a:prstGeom prst="rect">
              <a:avLst/>
            </a:prstGeom>
          </p:spPr>
          <p:txBody>
            <a:bodyPr lIns="0" tIns="23707" rIns="0" bIns="0" rtlCol="0" anchor="ctr"/>
            <a:lstStyle/>
            <a:p>
              <a:pPr lvl="0" algn="r"/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한국교통안전공단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(KOTEMS), “</a:t>
              </a:r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내부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부문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온실가스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배출량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통계</a:t>
              </a:r>
              <a:r>
                <a:rPr lang="en-US" sz="105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”</a:t>
              </a:r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3300" y="2414828"/>
              <a:ext cx="5092700" cy="3566872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696000" y="1816100"/>
            <a:ext cx="2305050" cy="368300"/>
          </a:xfrm>
          <a:prstGeom prst="rect">
            <a:avLst/>
          </a:prstGeom>
        </p:spPr>
        <p:txBody>
          <a:bodyPr lIns="0" tIns="26247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67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문제</a:t>
            </a:r>
            <a:r>
              <a:rPr lang="en-US" sz="2067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67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인식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9B9A722-62BD-C4AB-2B3A-F8545A97A9AB}"/>
              </a:ext>
            </a:extLst>
          </p:cNvPr>
          <p:cNvCxnSpPr>
            <a:cxnSpLocks/>
          </p:cNvCxnSpPr>
          <p:nvPr/>
        </p:nvCxnSpPr>
        <p:spPr>
          <a:xfrm>
            <a:off x="696000" y="1699544"/>
            <a:ext cx="10800000" cy="0"/>
          </a:xfrm>
          <a:prstGeom prst="line">
            <a:avLst/>
          </a:prstGeom>
          <a:ln w="38100">
            <a:solidFill>
              <a:srgbClr val="2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C82238-D273-65B1-B578-EE9A295F7821}"/>
              </a:ext>
            </a:extLst>
          </p:cNvPr>
          <p:cNvSpPr txBox="1"/>
          <p:nvPr/>
        </p:nvSpPr>
        <p:spPr>
          <a:xfrm>
            <a:off x="1565949" y="4222897"/>
            <a:ext cx="3721935" cy="935559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주말 저녁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배달 서비스 이용 시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>
              <a:lnSpc>
                <a:spcPct val="125000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①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음식 소비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: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치킨 한 마리 배달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(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2.2kg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배출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②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배달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+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포장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: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일회용기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비닐포장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오토바이 배달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(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1kg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발생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①+② =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총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3.2kg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 배출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endParaRPr lang="ko-KR" altLang="en-US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800" y="4212097"/>
            <a:ext cx="2743200" cy="18351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50" y="2184400"/>
            <a:ext cx="2222500" cy="173355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96B6C90-E6EE-DF35-E31F-5E87B9F50CDC}"/>
              </a:ext>
            </a:extLst>
          </p:cNvPr>
          <p:cNvSpPr txBox="1"/>
          <p:nvPr/>
        </p:nvSpPr>
        <p:spPr>
          <a:xfrm>
            <a:off x="696001" y="341563"/>
            <a:ext cx="11172992" cy="7112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 lvl="0">
              <a:lnSpc>
                <a:spcPct val="99600"/>
              </a:lnSpc>
            </a:pP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배경</a:t>
            </a:r>
            <a:r>
              <a:rPr lang="en-US" altLang="ko-KR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필요성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89D86F2-11FB-6C30-BE16-47482242A7FD}"/>
              </a:ext>
            </a:extLst>
          </p:cNvPr>
          <p:cNvSpPr txBox="1"/>
          <p:nvPr/>
        </p:nvSpPr>
        <p:spPr>
          <a:xfrm>
            <a:off x="696000" y="1060032"/>
            <a:ext cx="4591885" cy="468062"/>
          </a:xfrm>
          <a:prstGeom prst="rect">
            <a:avLst/>
          </a:prstGeom>
        </p:spPr>
        <p:txBody>
          <a:bodyPr lIns="0" tIns="18627" rIns="0" bIns="0" rtlCol="0" anchor="ctr"/>
          <a:lstStyle>
            <a:defPPr>
              <a:defRPr lang="ko-KR"/>
            </a:defPPr>
            <a:lvl1pPr>
              <a:lnSpc>
                <a:spcPct val="125000"/>
              </a:lnSpc>
              <a:defRPr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defRPr>
            </a:lvl1pPr>
          </a:lstStyle>
          <a:p>
            <a:pPr lvl="0">
              <a:lnSpc>
                <a:spcPct val="100000"/>
              </a:lnSpc>
            </a:pPr>
            <a:r>
              <a:rPr lang="ko-KR" altLang="en-US" sz="2000" dirty="0"/>
              <a:t>행동</a:t>
            </a:r>
            <a:r>
              <a:rPr lang="en-US" altLang="ko-KR" sz="2000" dirty="0"/>
              <a:t> </a:t>
            </a:r>
            <a:r>
              <a:rPr lang="ko-KR" altLang="en-US" sz="2000" dirty="0"/>
              <a:t>경제학과</a:t>
            </a:r>
            <a:r>
              <a:rPr lang="en-US" altLang="ko-KR" sz="2000" dirty="0"/>
              <a:t> </a:t>
            </a:r>
            <a:r>
              <a:rPr lang="ko-KR" altLang="en-US" sz="2000" dirty="0"/>
              <a:t>금융</a:t>
            </a:r>
            <a:r>
              <a:rPr lang="en-US" altLang="ko-KR" sz="2000" dirty="0"/>
              <a:t> </a:t>
            </a:r>
            <a:r>
              <a:rPr lang="ko-KR" altLang="en-US" sz="2000" dirty="0"/>
              <a:t>연계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4BF65727-69B4-1B79-83A8-E50AE63CB5F1}"/>
              </a:ext>
            </a:extLst>
          </p:cNvPr>
          <p:cNvSpPr txBox="1"/>
          <p:nvPr/>
        </p:nvSpPr>
        <p:spPr>
          <a:xfrm>
            <a:off x="696000" y="1816100"/>
            <a:ext cx="2305050" cy="368300"/>
          </a:xfrm>
          <a:prstGeom prst="rect">
            <a:avLst/>
          </a:prstGeom>
        </p:spPr>
        <p:txBody>
          <a:bodyPr lIns="0" tIns="26247" rIns="0" bIns="0" rtlCol="0" anchor="t"/>
          <a:lstStyle/>
          <a:p>
            <a:pPr>
              <a:lnSpc>
                <a:spcPct val="99600"/>
              </a:lnSpc>
            </a:pPr>
            <a:r>
              <a:rPr lang="en" altLang="ko-KR" sz="2067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배경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275D9931-D9C3-51FB-354C-C8F9C21C1F21}"/>
              </a:ext>
            </a:extLst>
          </p:cNvPr>
          <p:cNvCxnSpPr>
            <a:cxnSpLocks/>
          </p:cNvCxnSpPr>
          <p:nvPr/>
        </p:nvCxnSpPr>
        <p:spPr>
          <a:xfrm>
            <a:off x="696000" y="1699544"/>
            <a:ext cx="10800000" cy="0"/>
          </a:xfrm>
          <a:prstGeom prst="line">
            <a:avLst/>
          </a:prstGeom>
          <a:ln w="38100">
            <a:solidFill>
              <a:srgbClr val="2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599FAB8-C1C8-BEBE-A3E9-F8E51B0675E5}"/>
              </a:ext>
            </a:extLst>
          </p:cNvPr>
          <p:cNvGrpSpPr/>
          <p:nvPr/>
        </p:nvGrpSpPr>
        <p:grpSpPr>
          <a:xfrm>
            <a:off x="696000" y="2369678"/>
            <a:ext cx="6343650" cy="959135"/>
            <a:chOff x="696000" y="2571750"/>
            <a:chExt cx="6343650" cy="959135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00805D63-DEF9-C492-70FC-2597F1D011F9}"/>
                </a:ext>
              </a:extLst>
            </p:cNvPr>
            <p:cNvGrpSpPr/>
            <p:nvPr/>
          </p:nvGrpSpPr>
          <p:grpSpPr>
            <a:xfrm>
              <a:off x="696000" y="2571750"/>
              <a:ext cx="717550" cy="717550"/>
              <a:chOff x="696000" y="2571750"/>
              <a:chExt cx="717550" cy="717550"/>
            </a:xfrm>
          </p:grpSpPr>
          <p:pic>
            <p:nvPicPr>
              <p:cNvPr id="44" name="Picture 5">
                <a:extLst>
                  <a:ext uri="{FF2B5EF4-FFF2-40B4-BE49-F238E27FC236}">
                    <a16:creationId xmlns:a16="http://schemas.microsoft.com/office/drawing/2014/main" id="{8996FC06-E471-FCD3-6E21-3D0B730E2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00" y="257175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45" name="TextBox 8">
                <a:extLst>
                  <a:ext uri="{FF2B5EF4-FFF2-40B4-BE49-F238E27FC236}">
                    <a16:creationId xmlns:a16="http://schemas.microsoft.com/office/drawing/2014/main" id="{B8EC2291-F195-B159-5774-8F3590526F0E}"/>
                  </a:ext>
                </a:extLst>
              </p:cNvPr>
              <p:cNvSpPr txBox="1"/>
              <p:nvPr/>
            </p:nvSpPr>
            <p:spPr>
              <a:xfrm>
                <a:off x="791250" y="275272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01</a:t>
                </a:r>
              </a:p>
            </p:txBody>
          </p:sp>
        </p:grp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F210F1FE-E1C2-35ED-1AFD-7A04AFF3EDEB}"/>
                </a:ext>
              </a:extLst>
            </p:cNvPr>
            <p:cNvSpPr txBox="1"/>
            <p:nvPr/>
          </p:nvSpPr>
          <p:spPr>
            <a:xfrm>
              <a:off x="1565950" y="2571750"/>
              <a:ext cx="3378200" cy="260350"/>
            </a:xfrm>
            <a:prstGeom prst="rect">
              <a:avLst/>
            </a:prstGeom>
          </p:spPr>
          <p:txBody>
            <a:bodyPr lIns="0" tIns="18627" rIns="0" bIns="0" rtlCol="0" anchor="ctr"/>
            <a:lstStyle>
              <a:defPPr>
                <a:defRPr lang="ko-KR"/>
              </a:defPPr>
              <a:lvl1pPr lvl="0">
                <a:lnSpc>
                  <a:spcPct val="99600"/>
                </a:lnSpc>
                <a:defRPr sz="1467" b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defRPr>
              </a:lvl1pPr>
            </a:lstStyle>
            <a:p>
              <a:pPr lvl="0"/>
              <a:r>
                <a:rPr lang="ko-KR" altLang="en-US" sz="1800" dirty="0"/>
                <a:t>기존</a:t>
              </a:r>
              <a:r>
                <a:rPr lang="en-US" altLang="ko-KR" sz="1800" dirty="0"/>
                <a:t> </a:t>
              </a:r>
              <a:r>
                <a:rPr lang="ko-KR" altLang="en-US" sz="1800" dirty="0"/>
                <a:t>제도의</a:t>
              </a:r>
              <a:r>
                <a:rPr lang="en-US" altLang="ko-KR" sz="1800" dirty="0"/>
                <a:t> </a:t>
              </a:r>
              <a:r>
                <a:rPr lang="ko-KR" altLang="en-US" sz="1800" dirty="0"/>
                <a:t>한계</a:t>
              </a: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21E3C6E7-D34B-1DEF-E58D-9F21B1BD57C5}"/>
                </a:ext>
              </a:extLst>
            </p:cNvPr>
            <p:cNvSpPr txBox="1"/>
            <p:nvPr/>
          </p:nvSpPr>
          <p:spPr>
            <a:xfrm>
              <a:off x="1565950" y="2927635"/>
              <a:ext cx="5473700" cy="603250"/>
            </a:xfrm>
            <a:prstGeom prst="rect">
              <a:avLst/>
            </a:prstGeom>
          </p:spPr>
          <p:txBody>
            <a:bodyPr rtlCol="0" anchor="t"/>
            <a:lstStyle/>
            <a:p>
              <a:pPr>
                <a:lnSpc>
                  <a:spcPct val="124499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탄소중립포인트제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등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기존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제도는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일부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에너지와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교통에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집중되어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있어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 </a:t>
              </a:r>
            </a:p>
            <a:p>
              <a:pPr>
                <a:lnSpc>
                  <a:spcPct val="124499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습관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자체를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근본적으로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개선하는데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 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한계가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있음</a:t>
              </a: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F5860FFB-75D0-57BF-7AEB-181D054A9918}"/>
              </a:ext>
            </a:extLst>
          </p:cNvPr>
          <p:cNvGrpSpPr/>
          <p:nvPr/>
        </p:nvGrpSpPr>
        <p:grpSpPr>
          <a:xfrm>
            <a:off x="696000" y="3494547"/>
            <a:ext cx="6565900" cy="1822450"/>
            <a:chOff x="696000" y="3587750"/>
            <a:chExt cx="6565900" cy="1822450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27B4B036-0B30-0592-76C8-EC4DEA8FCA98}"/>
                </a:ext>
              </a:extLst>
            </p:cNvPr>
            <p:cNvGrpSpPr/>
            <p:nvPr/>
          </p:nvGrpSpPr>
          <p:grpSpPr>
            <a:xfrm>
              <a:off x="696000" y="3587750"/>
              <a:ext cx="717550" cy="717550"/>
              <a:chOff x="696000" y="3587750"/>
              <a:chExt cx="717550" cy="717550"/>
            </a:xfrm>
          </p:grpSpPr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935886EA-A833-FE2E-F5AD-7AEE38BAD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000" y="358775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51" name="TextBox 12">
                <a:extLst>
                  <a:ext uri="{FF2B5EF4-FFF2-40B4-BE49-F238E27FC236}">
                    <a16:creationId xmlns:a16="http://schemas.microsoft.com/office/drawing/2014/main" id="{E77851C0-32B5-944C-3C9D-96C5AF9FB546}"/>
                  </a:ext>
                </a:extLst>
              </p:cNvPr>
              <p:cNvSpPr txBox="1"/>
              <p:nvPr/>
            </p:nvSpPr>
            <p:spPr>
              <a:xfrm>
                <a:off x="791250" y="376872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lvl="0"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02</a:t>
                </a:r>
              </a:p>
            </p:txBody>
          </p:sp>
        </p:grpSp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4B75E2F9-AB6D-AAAF-1D1E-0CD11D2A5E69}"/>
                </a:ext>
              </a:extLst>
            </p:cNvPr>
            <p:cNvSpPr txBox="1"/>
            <p:nvPr/>
          </p:nvSpPr>
          <p:spPr>
            <a:xfrm>
              <a:off x="1565950" y="3587750"/>
              <a:ext cx="2298700" cy="260350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altLang="ko-KR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MZ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세대</a:t>
              </a:r>
              <a:r>
                <a:rPr lang="en-US" altLang="ko-KR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가치소비</a:t>
              </a:r>
              <a:r>
                <a:rPr lang="en-US" altLang="ko-KR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확산</a:t>
              </a:r>
            </a:p>
          </p:txBody>
        </p:sp>
        <p:sp>
          <p:nvSpPr>
            <p:cNvPr id="49" name="TextBox 14">
              <a:extLst>
                <a:ext uri="{FF2B5EF4-FFF2-40B4-BE49-F238E27FC236}">
                  <a16:creationId xmlns:a16="http://schemas.microsoft.com/office/drawing/2014/main" id="{28C054C2-CE8D-B54D-1248-C8656A106795}"/>
                </a:ext>
              </a:extLst>
            </p:cNvPr>
            <p:cNvSpPr txBox="1"/>
            <p:nvPr/>
          </p:nvSpPr>
          <p:spPr>
            <a:xfrm>
              <a:off x="1565950" y="3945890"/>
              <a:ext cx="5695950" cy="1464310"/>
            </a:xfrm>
            <a:prstGeom prst="rect">
              <a:avLst/>
            </a:prstGeom>
          </p:spPr>
          <p:txBody>
            <a:bodyPr rtlCol="0" anchor="t"/>
            <a:lstStyle/>
            <a:p>
              <a:pPr lvl="0">
                <a:lnSpc>
                  <a:spcPct val="124499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친환경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소비에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대한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관심은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높지만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,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이를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지속적으로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유지할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경제적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동기가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부족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642B2080-D876-4A79-379C-C88332731773}"/>
              </a:ext>
            </a:extLst>
          </p:cNvPr>
          <p:cNvGrpSpPr/>
          <p:nvPr/>
        </p:nvGrpSpPr>
        <p:grpSpPr>
          <a:xfrm>
            <a:off x="696000" y="5034881"/>
            <a:ext cx="5962650" cy="1000125"/>
            <a:chOff x="696000" y="5372100"/>
            <a:chExt cx="5962650" cy="1000125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12C27B80-0BB5-D4F8-D194-53D7D1DDCAA6}"/>
                </a:ext>
              </a:extLst>
            </p:cNvPr>
            <p:cNvGrpSpPr/>
            <p:nvPr/>
          </p:nvGrpSpPr>
          <p:grpSpPr>
            <a:xfrm>
              <a:off x="696000" y="5372100"/>
              <a:ext cx="717550" cy="717550"/>
              <a:chOff x="696000" y="5372100"/>
              <a:chExt cx="717550" cy="717550"/>
            </a:xfrm>
          </p:grpSpPr>
          <p:pic>
            <p:nvPicPr>
              <p:cNvPr id="56" name="Picture 7">
                <a:extLst>
                  <a:ext uri="{FF2B5EF4-FFF2-40B4-BE49-F238E27FC236}">
                    <a16:creationId xmlns:a16="http://schemas.microsoft.com/office/drawing/2014/main" id="{58282440-69DF-A440-80F0-32C2901FA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000" y="5372100"/>
                <a:ext cx="717550" cy="717550"/>
              </a:xfrm>
              <a:prstGeom prst="rect">
                <a:avLst/>
              </a:prstGeom>
            </p:spPr>
          </p:pic>
          <p:sp>
            <p:nvSpPr>
              <p:cNvPr id="57" name="TextBox 15">
                <a:extLst>
                  <a:ext uri="{FF2B5EF4-FFF2-40B4-BE49-F238E27FC236}">
                    <a16:creationId xmlns:a16="http://schemas.microsoft.com/office/drawing/2014/main" id="{4E62764B-261D-2922-71D2-8BDBD978030F}"/>
                  </a:ext>
                </a:extLst>
              </p:cNvPr>
              <p:cNvSpPr txBox="1"/>
              <p:nvPr/>
            </p:nvSpPr>
            <p:spPr>
              <a:xfrm>
                <a:off x="791250" y="5553075"/>
                <a:ext cx="527050" cy="355600"/>
              </a:xfrm>
              <a:prstGeom prst="rect">
                <a:avLst/>
              </a:prstGeom>
            </p:spPr>
            <p:txBody>
              <a:bodyPr lIns="0" tIns="25400" rIns="0" bIns="0" rtlCol="0" anchor="t"/>
              <a:lstStyle/>
              <a:p>
                <a:pPr algn="ctr">
                  <a:lnSpc>
                    <a:spcPct val="99600"/>
                  </a:lnSpc>
                </a:pPr>
                <a:r>
                  <a:rPr lang="en" sz="2000" b="1" dirty="0">
                    <a:solidFill>
                      <a:srgbClr val="FFFFFF"/>
                    </a:solidFill>
                    <a:latin typeface="Pretendard JP" panose="02000503000000020004" pitchFamily="2" charset="-128"/>
                    <a:ea typeface="Pretendard JP" panose="02000503000000020004" pitchFamily="2" charset="-128"/>
                  </a:rPr>
                  <a:t>03</a:t>
                </a:r>
              </a:p>
            </p:txBody>
          </p:sp>
        </p:grpSp>
        <p:sp>
          <p:nvSpPr>
            <p:cNvPr id="54" name="TextBox 16">
              <a:extLst>
                <a:ext uri="{FF2B5EF4-FFF2-40B4-BE49-F238E27FC236}">
                  <a16:creationId xmlns:a16="http://schemas.microsoft.com/office/drawing/2014/main" id="{F9314822-BAB5-5D2A-BFCE-64E12A1CF9F9}"/>
                </a:ext>
              </a:extLst>
            </p:cNvPr>
            <p:cNvSpPr txBox="1"/>
            <p:nvPr/>
          </p:nvSpPr>
          <p:spPr>
            <a:xfrm>
              <a:off x="1565950" y="5372100"/>
              <a:ext cx="2884130" cy="279400"/>
            </a:xfrm>
            <a:prstGeom prst="rect">
              <a:avLst/>
            </a:prstGeom>
          </p:spPr>
          <p:txBody>
            <a:bodyPr lIns="0" tIns="18627" rIns="0" bIns="0" rtlCol="0" anchor="ctr"/>
            <a:lstStyle>
              <a:defPPr>
                <a:defRPr lang="ko-KR"/>
              </a:defPPr>
              <a:lvl1pPr lvl="0">
                <a:lnSpc>
                  <a:spcPct val="99600"/>
                </a:lnSpc>
                <a:defRPr sz="1467" b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defRPr>
              </a:lvl1pPr>
            </a:lstStyle>
            <a:p>
              <a:pPr lvl="0"/>
              <a:r>
                <a:rPr lang="en-US" altLang="ko-KR" sz="1800" dirty="0"/>
                <a:t>"</a:t>
              </a:r>
              <a:r>
                <a:rPr lang="ko-KR" altLang="en-US" sz="1800" dirty="0"/>
                <a:t>탄소</a:t>
              </a:r>
              <a:r>
                <a:rPr lang="en-US" altLang="ko-KR" sz="1800" dirty="0"/>
                <a:t> </a:t>
              </a:r>
              <a:r>
                <a:rPr lang="ko-KR" altLang="en-US" sz="1800" dirty="0"/>
                <a:t>감축</a:t>
              </a:r>
              <a:r>
                <a:rPr lang="en-US" altLang="ko-KR" sz="1800" dirty="0"/>
                <a:t> = </a:t>
              </a:r>
              <a:r>
                <a:rPr lang="ko-KR" altLang="en-US" sz="1800" dirty="0"/>
                <a:t>자산형성</a:t>
              </a:r>
              <a:r>
                <a:rPr lang="en-US" altLang="ko-KR" sz="1800" dirty="0"/>
                <a:t>" </a:t>
              </a:r>
              <a:r>
                <a:rPr lang="ko-KR" altLang="en-US" sz="1800" dirty="0"/>
                <a:t>시스템</a:t>
              </a:r>
            </a:p>
          </p:txBody>
        </p: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92531FE2-D600-4166-D3C2-E3BEA841187B}"/>
                </a:ext>
              </a:extLst>
            </p:cNvPr>
            <p:cNvSpPr txBox="1"/>
            <p:nvPr/>
          </p:nvSpPr>
          <p:spPr>
            <a:xfrm>
              <a:off x="1565950" y="5743574"/>
              <a:ext cx="5092700" cy="628651"/>
            </a:xfrm>
            <a:prstGeom prst="rect">
              <a:avLst/>
            </a:prstGeom>
          </p:spPr>
          <p:txBody>
            <a:bodyPr rtlCol="0" anchor="t"/>
            <a:lstStyle/>
            <a:p>
              <a:pPr lvl="0">
                <a:lnSpc>
                  <a:spcPct val="124499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무의식적인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 err="1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고탄소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패턴이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고착화되어</a:t>
              </a:r>
              <a:endParaRPr lang="en-US" altLang="ko-KR" sz="12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endParaRPr>
            </a:p>
            <a:p>
              <a:pPr lvl="0">
                <a:lnSpc>
                  <a:spcPct val="124499"/>
                </a:lnSpc>
              </a:pP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개인의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노력만으로는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탄소중립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달성이</a:t>
              </a:r>
              <a:r>
                <a:rPr lang="en-US" altLang="ko-KR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2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어려움</a:t>
              </a:r>
            </a:p>
          </p:txBody>
        </p:sp>
      </p:grpSp>
      <p:sp>
        <p:nvSpPr>
          <p:cNvPr id="58" name="TextBox 20">
            <a:extLst>
              <a:ext uri="{FF2B5EF4-FFF2-40B4-BE49-F238E27FC236}">
                <a16:creationId xmlns:a16="http://schemas.microsoft.com/office/drawing/2014/main" id="{6935E318-D2E5-7390-EBFD-CD99B43DCF16}"/>
              </a:ext>
            </a:extLst>
          </p:cNvPr>
          <p:cNvSpPr txBox="1"/>
          <p:nvPr/>
        </p:nvSpPr>
        <p:spPr>
          <a:xfrm>
            <a:off x="696000" y="4476750"/>
            <a:ext cx="2305050" cy="368300"/>
          </a:xfrm>
          <a:prstGeom prst="rect">
            <a:avLst/>
          </a:prstGeom>
        </p:spPr>
        <p:txBody>
          <a:bodyPr lIns="0" tIns="26247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67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필요성</a:t>
            </a:r>
            <a:endParaRPr lang="en" altLang="ko-KR" sz="2067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069006" y="3857915"/>
            <a:ext cx="1336922" cy="396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분석</a:t>
            </a:r>
            <a:r>
              <a:rPr 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대상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29703" y="3857915"/>
            <a:ext cx="1336922" cy="396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</a:t>
            </a:r>
            <a:r>
              <a:rPr 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환산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90400" y="3857915"/>
            <a:ext cx="1336922" cy="396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리포트</a:t>
            </a:r>
            <a:r>
              <a:rPr 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제공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51097" y="3857915"/>
            <a:ext cx="1336922" cy="396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algn="ctr">
              <a:lnSpc>
                <a:spcPct val="99600"/>
              </a:lnSpc>
            </a:pPr>
            <a:r>
              <a:rPr lang="en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인센티브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422" y="4382164"/>
            <a:ext cx="2598090" cy="530402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>
              <a:lnSpc>
                <a:spcPct val="124499"/>
              </a:lnSpc>
            </a:pP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전자영수증 데이터와 연동</a:t>
            </a:r>
            <a:endParaRPr lang="en-US" altLang="ko-KR" sz="140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>
              <a:lnSpc>
                <a:spcPct val="124499"/>
              </a:lnSpc>
            </a:pP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개인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추가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입력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없이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 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자동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수집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99119" y="4382164"/>
            <a:ext cx="2598090" cy="530402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>
              <a:lnSpc>
                <a:spcPct val="124499"/>
              </a:lnSpc>
            </a:pP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소비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카테고리별</a:t>
            </a:r>
            <a:endParaRPr lang="en-US" altLang="ko-KR" sz="140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algn="ctr">
              <a:lnSpc>
                <a:spcPct val="124499"/>
              </a:lnSpc>
            </a:pP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탄소배출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계수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적용</a:t>
            </a:r>
            <a:endParaRPr lang="en-US" sz="140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959816" y="4382164"/>
            <a:ext cx="2598090" cy="1137619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24499"/>
              </a:lnSpc>
              <a:defRPr sz="120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defRPr>
            </a:lvl1pPr>
          </a:lstStyle>
          <a:p>
            <a:r>
              <a:rPr lang="en" sz="1400" dirty="0"/>
              <a:t>- 월별 </a:t>
            </a:r>
            <a:r>
              <a:rPr lang="en-US" sz="1400" dirty="0"/>
              <a:t>'</a:t>
            </a:r>
            <a:r>
              <a:rPr lang="ko-KR" altLang="en-US" sz="1400" dirty="0"/>
              <a:t>나의</a:t>
            </a:r>
            <a:r>
              <a:rPr lang="en-US" sz="1400" dirty="0"/>
              <a:t> </a:t>
            </a:r>
            <a:r>
              <a:rPr lang="ko-KR" altLang="en-US" sz="1400" dirty="0"/>
              <a:t>탄소</a:t>
            </a:r>
            <a:r>
              <a:rPr lang="en-US" sz="1400" dirty="0"/>
              <a:t> </a:t>
            </a:r>
            <a:r>
              <a:rPr lang="ko-KR" altLang="en-US" sz="1400" dirty="0"/>
              <a:t>소비</a:t>
            </a:r>
            <a:r>
              <a:rPr lang="en-US" sz="1400" dirty="0"/>
              <a:t> </a:t>
            </a:r>
            <a:r>
              <a:rPr lang="ko-KR" altLang="en-US" sz="1400" dirty="0"/>
              <a:t>리포트</a:t>
            </a:r>
            <a:r>
              <a:rPr lang="en-US" sz="1400" dirty="0"/>
              <a:t>' </a:t>
            </a:r>
            <a:r>
              <a:rPr lang="ko-KR" altLang="en-US" sz="1400" dirty="0"/>
              <a:t>자동</a:t>
            </a:r>
            <a:r>
              <a:rPr lang="en-US" sz="1400" dirty="0"/>
              <a:t> </a:t>
            </a:r>
            <a:r>
              <a:rPr lang="ko-KR" altLang="en-US" sz="1400" dirty="0"/>
              <a:t>생성</a:t>
            </a:r>
          </a:p>
          <a:p>
            <a:r>
              <a:rPr lang="en-US" sz="1400" dirty="0"/>
              <a:t>- '</a:t>
            </a:r>
            <a:r>
              <a:rPr lang="ko-KR" altLang="en-US" sz="1400" dirty="0"/>
              <a:t>내가</a:t>
            </a:r>
            <a:r>
              <a:rPr lang="en-US" sz="1400" dirty="0"/>
              <a:t> </a:t>
            </a:r>
            <a:r>
              <a:rPr lang="ko-KR" altLang="en-US" sz="1400" dirty="0"/>
              <a:t>절약한</a:t>
            </a:r>
            <a:r>
              <a:rPr lang="en-US" sz="1400" dirty="0"/>
              <a:t> </a:t>
            </a:r>
            <a:r>
              <a:rPr lang="ko-KR" altLang="en-US" sz="1400" dirty="0"/>
              <a:t>돈</a:t>
            </a:r>
            <a:r>
              <a:rPr lang="en-US" sz="1400" dirty="0"/>
              <a:t>(</a:t>
            </a:r>
            <a:r>
              <a:rPr lang="ko-KR" altLang="en-US" sz="1400" dirty="0"/>
              <a:t>재테크</a:t>
            </a:r>
            <a:r>
              <a:rPr lang="en-US" sz="1400" dirty="0"/>
              <a:t>)+</a:t>
            </a:r>
            <a:r>
              <a:rPr lang="ko-KR" altLang="en-US" sz="1400" dirty="0"/>
              <a:t>탄소</a:t>
            </a:r>
            <a:r>
              <a:rPr lang="en-US" sz="1400" dirty="0"/>
              <a:t> </a:t>
            </a:r>
            <a:r>
              <a:rPr lang="ko-KR" altLang="en-US" sz="1400" dirty="0" err="1"/>
              <a:t>감축량</a:t>
            </a:r>
            <a:r>
              <a:rPr lang="en-US" sz="1400" dirty="0"/>
              <a:t>(</a:t>
            </a:r>
            <a:r>
              <a:rPr lang="ko-KR" altLang="en-US" sz="1400" dirty="0"/>
              <a:t>환경</a:t>
            </a:r>
            <a:r>
              <a:rPr lang="en-US" sz="1400" dirty="0"/>
              <a:t>)’ </a:t>
            </a:r>
            <a:r>
              <a:rPr lang="ko-KR" altLang="en-US" sz="1400" dirty="0"/>
              <a:t>동시에</a:t>
            </a:r>
            <a:r>
              <a:rPr lang="en-US" sz="1400" dirty="0"/>
              <a:t> </a:t>
            </a:r>
            <a:r>
              <a:rPr lang="ko-KR" altLang="en-US" sz="1400" dirty="0"/>
              <a:t>시각화</a:t>
            </a:r>
            <a:endParaRPr lang="en-US" altLang="ko-KR" sz="1400" dirty="0"/>
          </a:p>
        </p:txBody>
      </p:sp>
      <p:sp>
        <p:nvSpPr>
          <p:cNvPr id="19" name="TextBox 19"/>
          <p:cNvSpPr txBox="1"/>
          <p:nvPr/>
        </p:nvSpPr>
        <p:spPr>
          <a:xfrm>
            <a:off x="8720513" y="4382164"/>
            <a:ext cx="2598090" cy="113761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 </a:t>
            </a:r>
            <a:r>
              <a:rPr lang="ko-KR" altLang="en-US" sz="140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절감률에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따라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 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포인트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40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캐시백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우대금리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제공</a:t>
            </a:r>
          </a:p>
          <a:p>
            <a:pPr lvl="0">
              <a:lnSpc>
                <a:spcPct val="124499"/>
              </a:lnSpc>
            </a:pP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 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탄소중립이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직접적인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금융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이익으로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돌아오는</a:t>
            </a:r>
            <a:r>
              <a:rPr 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구조</a:t>
            </a:r>
            <a:endParaRPr lang="en-US" altLang="ko-KR" sz="140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5359400" y="8191500"/>
            <a:ext cx="5257800" cy="48260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l">
              <a:lnSpc>
                <a:spcPct val="99600"/>
              </a:lnSpc>
            </a:pPr>
            <a:endParaRPr lang="ko-KR" altLang="en-US" sz="1467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23" y="2876867"/>
            <a:ext cx="9528541" cy="23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51" y="2684110"/>
            <a:ext cx="408530" cy="408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47" y="2684110"/>
            <a:ext cx="408530" cy="408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944" y="2684110"/>
            <a:ext cx="408530" cy="408530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C073DDC7-F011-3B3D-864D-A4A09FBBC3F4}"/>
              </a:ext>
            </a:extLst>
          </p:cNvPr>
          <p:cNvGrpSpPr/>
          <p:nvPr/>
        </p:nvGrpSpPr>
        <p:grpSpPr>
          <a:xfrm>
            <a:off x="940545" y="2091453"/>
            <a:ext cx="1593844" cy="1593844"/>
            <a:chOff x="419894" y="2492375"/>
            <a:chExt cx="1758950" cy="17589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94" y="2492375"/>
              <a:ext cx="1758950" cy="175895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644" y="2809875"/>
              <a:ext cx="933450" cy="1123950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5216287-6A8F-1917-1377-C8D266021F0A}"/>
              </a:ext>
            </a:extLst>
          </p:cNvPr>
          <p:cNvGrpSpPr/>
          <p:nvPr/>
        </p:nvGrpSpPr>
        <p:grpSpPr>
          <a:xfrm>
            <a:off x="3701242" y="2091453"/>
            <a:ext cx="1593844" cy="1593844"/>
            <a:chOff x="3418681" y="2492375"/>
            <a:chExt cx="1758950" cy="175895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8681" y="2492375"/>
              <a:ext cx="1758950" cy="175895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17131" y="2686050"/>
              <a:ext cx="1162050" cy="1371600"/>
            </a:xfrm>
            <a:prstGeom prst="rect">
              <a:avLst/>
            </a:prstGeom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E3A1A95-A8B3-AFC6-B096-FE3237B0C49A}"/>
              </a:ext>
            </a:extLst>
          </p:cNvPr>
          <p:cNvGrpSpPr/>
          <p:nvPr/>
        </p:nvGrpSpPr>
        <p:grpSpPr>
          <a:xfrm>
            <a:off x="6461939" y="2091453"/>
            <a:ext cx="1593844" cy="1593844"/>
            <a:chOff x="6588125" y="2492375"/>
            <a:chExt cx="1758950" cy="17589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88125" y="2492375"/>
              <a:ext cx="1758950" cy="175895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0225" y="2784475"/>
              <a:ext cx="1174750" cy="1174750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7907F40-8F22-511A-5040-7FC21C16B2DF}"/>
              </a:ext>
            </a:extLst>
          </p:cNvPr>
          <p:cNvGrpSpPr/>
          <p:nvPr/>
        </p:nvGrpSpPr>
        <p:grpSpPr>
          <a:xfrm>
            <a:off x="9222636" y="2091453"/>
            <a:ext cx="1593844" cy="1593844"/>
            <a:chOff x="9559925" y="2492375"/>
            <a:chExt cx="1758950" cy="17589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59925" y="2492375"/>
              <a:ext cx="1758950" cy="175895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20275" y="2876550"/>
              <a:ext cx="1238250" cy="990600"/>
            </a:xfrm>
            <a:prstGeom prst="rect">
              <a:avLst/>
            </a:prstGeom>
          </p:spPr>
        </p:pic>
      </p:grpSp>
      <p:sp>
        <p:nvSpPr>
          <p:cNvPr id="4" name="TextBox 2">
            <a:extLst>
              <a:ext uri="{FF2B5EF4-FFF2-40B4-BE49-F238E27FC236}">
                <a16:creationId xmlns:a16="http://schemas.microsoft.com/office/drawing/2014/main" id="{1FBF4F45-4D2E-542E-11DA-3035145D5952}"/>
              </a:ext>
            </a:extLst>
          </p:cNvPr>
          <p:cNvSpPr txBox="1"/>
          <p:nvPr/>
        </p:nvSpPr>
        <p:spPr>
          <a:xfrm>
            <a:off x="696001" y="341563"/>
            <a:ext cx="11172992" cy="7112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 lvl="0">
              <a:lnSpc>
                <a:spcPct val="99600"/>
              </a:lnSpc>
            </a:pP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제안 아이디어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AA156-1276-2642-94D7-83EACC8F2EC7}"/>
              </a:ext>
            </a:extLst>
          </p:cNvPr>
          <p:cNvSpPr txBox="1"/>
          <p:nvPr/>
        </p:nvSpPr>
        <p:spPr>
          <a:xfrm>
            <a:off x="696000" y="1315997"/>
            <a:ext cx="7946350" cy="468062"/>
          </a:xfrm>
          <a:prstGeom prst="rect">
            <a:avLst/>
          </a:prstGeom>
        </p:spPr>
        <p:txBody>
          <a:bodyPr lIns="0" tIns="18627" rIns="0" bIns="0" rtlCol="0" anchor="ctr"/>
          <a:lstStyle>
            <a:defPPr>
              <a:defRPr lang="ko-KR"/>
            </a:defPPr>
            <a:lvl1pPr>
              <a:lnSpc>
                <a:spcPct val="125000"/>
              </a:lnSpc>
              <a:defRPr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2000" dirty="0"/>
              <a:t>개인의</a:t>
            </a:r>
            <a:r>
              <a:rPr lang="en-US" altLang="ko-KR" sz="2000" dirty="0"/>
              <a:t> </a:t>
            </a:r>
            <a:r>
              <a:rPr lang="ko-KR" altLang="en-US" sz="2000" dirty="0"/>
              <a:t>소비</a:t>
            </a:r>
            <a:r>
              <a:rPr lang="en-US" altLang="ko-KR" sz="2000" dirty="0"/>
              <a:t> </a:t>
            </a:r>
            <a:r>
              <a:rPr lang="ko-KR" altLang="en-US" sz="2000" dirty="0"/>
              <a:t>데이터를</a:t>
            </a:r>
            <a:r>
              <a:rPr lang="en-US" altLang="ko-KR" sz="2000" dirty="0"/>
              <a:t> </a:t>
            </a:r>
            <a:r>
              <a:rPr lang="ko-KR" altLang="en-US" sz="2000" dirty="0"/>
              <a:t>기반으로</a:t>
            </a:r>
            <a:r>
              <a:rPr lang="en-US" altLang="ko-KR" sz="2000" dirty="0"/>
              <a:t> </a:t>
            </a:r>
            <a:r>
              <a:rPr lang="ko-KR" altLang="en-US" sz="2000" dirty="0"/>
              <a:t>탄소</a:t>
            </a:r>
            <a:r>
              <a:rPr lang="en-US" altLang="ko-KR" sz="2000" dirty="0"/>
              <a:t> </a:t>
            </a:r>
            <a:r>
              <a:rPr lang="ko-KR" altLang="en-US" sz="2000" dirty="0"/>
              <a:t>배출량을</a:t>
            </a:r>
            <a:r>
              <a:rPr lang="en-US" altLang="ko-KR" sz="2000" dirty="0"/>
              <a:t> </a:t>
            </a:r>
            <a:r>
              <a:rPr lang="ko-KR" altLang="en-US" sz="2000" dirty="0"/>
              <a:t>측정하고</a:t>
            </a:r>
            <a:r>
              <a:rPr lang="en-US" altLang="ko-KR" sz="2000" dirty="0"/>
              <a:t>, </a:t>
            </a:r>
            <a:r>
              <a:rPr lang="ko-KR" altLang="en-US" sz="2000" dirty="0"/>
              <a:t>절감</a:t>
            </a:r>
            <a:r>
              <a:rPr lang="en-US" altLang="ko-KR" sz="2000" dirty="0"/>
              <a:t> </a:t>
            </a:r>
            <a:r>
              <a:rPr lang="ko-KR" altLang="en-US" sz="2000" dirty="0"/>
              <a:t>시</a:t>
            </a:r>
            <a:r>
              <a:rPr lang="en-US" altLang="ko-KR" sz="2000" dirty="0"/>
              <a:t> </a:t>
            </a:r>
            <a:r>
              <a:rPr lang="ko-KR" altLang="en-US" sz="2000" dirty="0"/>
              <a:t>금융</a:t>
            </a:r>
            <a:r>
              <a:rPr lang="en-US" altLang="ko-KR" sz="2000" dirty="0"/>
              <a:t> </a:t>
            </a:r>
            <a:r>
              <a:rPr lang="ko-KR" altLang="en-US" sz="2000" dirty="0"/>
              <a:t>보상</a:t>
            </a:r>
            <a:r>
              <a:rPr lang="en-US" altLang="ko-KR" sz="2000" dirty="0"/>
              <a:t> </a:t>
            </a:r>
            <a:r>
              <a:rPr lang="ko-KR" altLang="en-US" sz="2000" dirty="0"/>
              <a:t>제공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C42203-D6EE-25EA-8E25-9F06B1183406}"/>
              </a:ext>
            </a:extLst>
          </p:cNvPr>
          <p:cNvSpPr txBox="1"/>
          <p:nvPr/>
        </p:nvSpPr>
        <p:spPr>
          <a:xfrm>
            <a:off x="438422" y="5125181"/>
            <a:ext cx="2598090" cy="328405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항공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-4511,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철도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-4112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등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FC551E-75F9-9D2D-6955-41315A69EED0}"/>
              </a:ext>
            </a:extLst>
          </p:cNvPr>
          <p:cNvSpPr txBox="1"/>
          <p:nvPr/>
        </p:nvSpPr>
        <p:spPr>
          <a:xfrm>
            <a:off x="3199119" y="5125181"/>
            <a:ext cx="2598090" cy="1330282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고탄소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: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배달앱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수입산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/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가공식품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비닐봉지 구매 등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>
              <a:lnSpc>
                <a:spcPct val="124499"/>
              </a:lnSpc>
            </a:pP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저탄소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: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로컬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푸드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직매장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장바구니 사용 등 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>
              <a:lnSpc>
                <a:spcPct val="124499"/>
              </a:lnSpc>
            </a:pP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>
              <a:lnSpc>
                <a:spcPct val="124499"/>
              </a:lnSpc>
            </a:pP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고탄소와 저탄소 환산을 통해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 절감분을 리포트에 반영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8E910F-FB7B-670D-55AD-0B2C3814532C}"/>
              </a:ext>
            </a:extLst>
          </p:cNvPr>
          <p:cNvSpPr txBox="1"/>
          <p:nvPr/>
        </p:nvSpPr>
        <p:spPr>
          <a:xfrm>
            <a:off x="5959816" y="5687869"/>
            <a:ext cx="2598090" cy="528781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11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월 교통 탄소 배출량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115KG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감소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!</a:t>
            </a:r>
          </a:p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(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나무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17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그루 효과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)</a:t>
            </a:r>
            <a:endParaRPr lang="ko-KR" altLang="en-US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F45486-CD25-6C8F-39A3-4CBB6923AB5E}"/>
              </a:ext>
            </a:extLst>
          </p:cNvPr>
          <p:cNvSpPr txBox="1"/>
          <p:nvPr/>
        </p:nvSpPr>
        <p:spPr>
          <a:xfrm>
            <a:off x="8720513" y="5687869"/>
            <a:ext cx="2598090" cy="528781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절감액에 비례해 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‘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에코 머니 포인트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15,000P’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지급</a:t>
            </a: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A1572C35-AEFA-BB22-524A-3D85D7722707}"/>
              </a:ext>
            </a:extLst>
          </p:cNvPr>
          <p:cNvCxnSpPr>
            <a:cxnSpLocks/>
          </p:cNvCxnSpPr>
          <p:nvPr/>
        </p:nvCxnSpPr>
        <p:spPr>
          <a:xfrm>
            <a:off x="696000" y="1196973"/>
            <a:ext cx="10800000" cy="0"/>
          </a:xfrm>
          <a:prstGeom prst="line">
            <a:avLst/>
          </a:prstGeom>
          <a:ln w="38100">
            <a:solidFill>
              <a:srgbClr val="2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30A91-2737-FFED-1A11-A65E8F48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2C6A3FDF-251D-B41E-57E2-892F144B0C82}"/>
              </a:ext>
            </a:extLst>
          </p:cNvPr>
          <p:cNvSpPr txBox="1"/>
          <p:nvPr/>
        </p:nvSpPr>
        <p:spPr>
          <a:xfrm>
            <a:off x="573551" y="3429000"/>
            <a:ext cx="2340000" cy="720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algn="ctr">
              <a:lnSpc>
                <a:spcPct val="99600"/>
              </a:lnSpc>
            </a:pP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1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단계</a:t>
            </a:r>
            <a:endParaRPr lang="en-US" altLang="ko-KR" sz="2000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데이터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수집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F03502-F0D9-3EBE-363F-1D18E618D46E}"/>
              </a:ext>
            </a:extLst>
          </p:cNvPr>
          <p:cNvSpPr txBox="1"/>
          <p:nvPr/>
        </p:nvSpPr>
        <p:spPr>
          <a:xfrm>
            <a:off x="3334248" y="3429000"/>
            <a:ext cx="2340000" cy="720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2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단계</a:t>
            </a:r>
            <a:endParaRPr lang="en-US" altLang="ko-KR" sz="2000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개인탄소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리포트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제공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E96F1C1-2923-8205-EC40-669ABF0C562D}"/>
              </a:ext>
            </a:extLst>
          </p:cNvPr>
          <p:cNvSpPr txBox="1"/>
          <p:nvPr/>
        </p:nvSpPr>
        <p:spPr>
          <a:xfrm>
            <a:off x="6094945" y="3429000"/>
            <a:ext cx="2340000" cy="720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3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단계</a:t>
            </a:r>
            <a:endParaRPr lang="en-US" altLang="ko-KR" sz="2000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인센티브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시스템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운영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540AC49-8214-3CB7-49CA-1174371C9304}"/>
              </a:ext>
            </a:extLst>
          </p:cNvPr>
          <p:cNvSpPr txBox="1"/>
          <p:nvPr/>
        </p:nvSpPr>
        <p:spPr>
          <a:xfrm>
            <a:off x="8855642" y="3429000"/>
            <a:ext cx="2340000" cy="720000"/>
          </a:xfrm>
          <a:prstGeom prst="rect">
            <a:avLst/>
          </a:prstGeom>
        </p:spPr>
        <p:txBody>
          <a:bodyPr lIns="0" tIns="18627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4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단계</a:t>
            </a:r>
            <a:endParaRPr lang="en-US" altLang="ko-KR" sz="2000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지역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및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기업</a:t>
            </a:r>
            <a:r>
              <a:rPr lang="en-US" altLang="ko-KR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확장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5A9B625-D2B3-D0E6-B203-1457A343106B}"/>
              </a:ext>
            </a:extLst>
          </p:cNvPr>
          <p:cNvSpPr txBox="1"/>
          <p:nvPr/>
        </p:nvSpPr>
        <p:spPr>
          <a:xfrm>
            <a:off x="438422" y="4251895"/>
            <a:ext cx="2598090" cy="530402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lvl="0" algn="ctr">
              <a:lnSpc>
                <a:spcPct val="124499"/>
              </a:lnSpc>
            </a:pP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카드사 </a:t>
            </a:r>
            <a:r>
              <a:rPr lang="ko-KR" altLang="en-US" sz="140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유통사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전자영수증과 연동</a:t>
            </a:r>
            <a:endParaRPr lang="en-US" altLang="ko-KR" sz="140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AE6DACB-1B20-29AD-67C2-C9853E8A22F4}"/>
              </a:ext>
            </a:extLst>
          </p:cNvPr>
          <p:cNvSpPr txBox="1"/>
          <p:nvPr/>
        </p:nvSpPr>
        <p:spPr>
          <a:xfrm>
            <a:off x="3199119" y="4251895"/>
            <a:ext cx="2598090" cy="530402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lvl="0" algn="ctr">
              <a:lnSpc>
                <a:spcPct val="124499"/>
              </a:lnSpc>
            </a:pP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앱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/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웹에서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월별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리포트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시각화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693DAF8-5137-5158-9931-24947916BF69}"/>
              </a:ext>
            </a:extLst>
          </p:cNvPr>
          <p:cNvSpPr txBox="1"/>
          <p:nvPr/>
        </p:nvSpPr>
        <p:spPr>
          <a:xfrm>
            <a:off x="5959816" y="4215411"/>
            <a:ext cx="2598090" cy="603370"/>
          </a:xfrm>
          <a:prstGeom prst="rect">
            <a:avLst/>
          </a:prstGeom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lnSpc>
                <a:spcPct val="124499"/>
              </a:lnSpc>
              <a:defRPr sz="120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defRPr>
            </a:lvl1pPr>
          </a:lstStyle>
          <a:p>
            <a:pPr lvl="0" algn="ctr"/>
            <a:r>
              <a:rPr lang="ko-KR" altLang="en-US" sz="1400" dirty="0"/>
              <a:t>절감</a:t>
            </a:r>
            <a:r>
              <a:rPr lang="en-US" altLang="ko-KR" sz="1400" dirty="0"/>
              <a:t> </a:t>
            </a:r>
            <a:r>
              <a:rPr lang="ko-KR" altLang="en-US" sz="1400" dirty="0"/>
              <a:t>점수</a:t>
            </a:r>
            <a:endParaRPr lang="en-US" altLang="ko-KR" sz="1400" dirty="0"/>
          </a:p>
          <a:p>
            <a:pPr lvl="0" algn="ctr"/>
            <a:r>
              <a:rPr lang="en-US" altLang="ko-KR" sz="1400" dirty="0"/>
              <a:t>→ '</a:t>
            </a:r>
            <a:r>
              <a:rPr lang="ko-KR" altLang="en-US" sz="1400" dirty="0"/>
              <a:t>에코</a:t>
            </a:r>
            <a:r>
              <a:rPr lang="en-US" altLang="ko-KR" sz="1400" dirty="0"/>
              <a:t> </a:t>
            </a:r>
            <a:r>
              <a:rPr lang="ko-KR" altLang="en-US" sz="1400" dirty="0"/>
              <a:t>머니</a:t>
            </a:r>
            <a:r>
              <a:rPr lang="en-US" altLang="ko-KR" sz="1400" dirty="0"/>
              <a:t> </a:t>
            </a:r>
            <a:r>
              <a:rPr lang="ko-KR" altLang="en-US" sz="1400" dirty="0"/>
              <a:t>포인트</a:t>
            </a:r>
            <a:r>
              <a:rPr lang="en-US" altLang="ko-KR" sz="1400" dirty="0"/>
              <a:t>'</a:t>
            </a:r>
            <a:r>
              <a:rPr lang="ko-KR" altLang="en-US" sz="1400" dirty="0"/>
              <a:t>로</a:t>
            </a:r>
            <a:r>
              <a:rPr lang="en-US" altLang="ko-KR" sz="1400" dirty="0"/>
              <a:t> </a:t>
            </a:r>
            <a:r>
              <a:rPr lang="ko-KR" altLang="en-US" sz="1400" dirty="0"/>
              <a:t>환산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9524F07B-1CB6-CF16-09D1-67D74E47BAA2}"/>
              </a:ext>
            </a:extLst>
          </p:cNvPr>
          <p:cNvSpPr txBox="1"/>
          <p:nvPr/>
        </p:nvSpPr>
        <p:spPr>
          <a:xfrm>
            <a:off x="8720513" y="4348973"/>
            <a:ext cx="2598090" cy="336246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24499"/>
              </a:lnSpc>
            </a:pP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지역화폐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·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지자체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포인트제와</a:t>
            </a:r>
            <a:r>
              <a: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연동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C187330-6218-42B7-6323-7FE495A6F829}"/>
              </a:ext>
            </a:extLst>
          </p:cNvPr>
          <p:cNvSpPr txBox="1"/>
          <p:nvPr/>
        </p:nvSpPr>
        <p:spPr>
          <a:xfrm>
            <a:off x="-5359400" y="8191500"/>
            <a:ext cx="5257800" cy="48260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l">
              <a:lnSpc>
                <a:spcPct val="99600"/>
              </a:lnSpc>
            </a:pPr>
            <a:endParaRPr lang="ko-KR" altLang="en-US" sz="1467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B4D212-C015-1DC6-554D-58D31E7F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23" y="2452820"/>
            <a:ext cx="9528541" cy="2301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862E72D-A1D6-4835-E523-2B19C6A47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51" y="2260063"/>
            <a:ext cx="408530" cy="40853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5B02B94-7189-293B-92AE-18B7226CC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47" y="2260063"/>
            <a:ext cx="408530" cy="40853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B24CC98-5838-F4C9-FCE4-CE18FF751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944" y="2260063"/>
            <a:ext cx="408530" cy="408530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54BCABEB-E113-507D-84A3-AE58AD926497}"/>
              </a:ext>
            </a:extLst>
          </p:cNvPr>
          <p:cNvGrpSpPr/>
          <p:nvPr/>
        </p:nvGrpSpPr>
        <p:grpSpPr>
          <a:xfrm>
            <a:off x="940545" y="1667406"/>
            <a:ext cx="1593844" cy="1593844"/>
            <a:chOff x="419894" y="2492375"/>
            <a:chExt cx="1758950" cy="175895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3D40A1C-FC79-21C1-D74C-71282245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94" y="2492375"/>
              <a:ext cx="1758950" cy="1758950"/>
            </a:xfrm>
            <a:prstGeom prst="rect">
              <a:avLst/>
            </a:prstGeom>
          </p:spPr>
        </p:pic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6E1E57B5-924F-4146-3AD6-7124A039F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644" y="2809875"/>
              <a:ext cx="933450" cy="1123950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36BCF9E-036F-0BC8-FDA2-65A4F3BE1FFD}"/>
              </a:ext>
            </a:extLst>
          </p:cNvPr>
          <p:cNvGrpSpPr/>
          <p:nvPr/>
        </p:nvGrpSpPr>
        <p:grpSpPr>
          <a:xfrm>
            <a:off x="3701242" y="1667406"/>
            <a:ext cx="1593844" cy="1593844"/>
            <a:chOff x="3418681" y="2492375"/>
            <a:chExt cx="1758950" cy="175895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2A10ACA4-F6AB-5A59-03F5-0A6A4BDDE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8681" y="2492375"/>
              <a:ext cx="1758950" cy="1758950"/>
            </a:xfrm>
            <a:prstGeom prst="rect">
              <a:avLst/>
            </a:prstGeom>
          </p:spPr>
        </p:pic>
        <p:pic>
          <p:nvPicPr>
            <p:cNvPr id="22" name="Picture 22">
              <a:extLst>
                <a:ext uri="{FF2B5EF4-FFF2-40B4-BE49-F238E27FC236}">
                  <a16:creationId xmlns:a16="http://schemas.microsoft.com/office/drawing/2014/main" id="{411BC65A-FBD5-6AD6-A0FF-188203A26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17131" y="2686050"/>
              <a:ext cx="1162050" cy="1371600"/>
            </a:xfrm>
            <a:prstGeom prst="rect">
              <a:avLst/>
            </a:prstGeom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5083E52-2160-2C31-F0F9-75AAF84A7C18}"/>
              </a:ext>
            </a:extLst>
          </p:cNvPr>
          <p:cNvGrpSpPr/>
          <p:nvPr/>
        </p:nvGrpSpPr>
        <p:grpSpPr>
          <a:xfrm>
            <a:off x="6461939" y="1667406"/>
            <a:ext cx="1593844" cy="1593844"/>
            <a:chOff x="6588125" y="2492375"/>
            <a:chExt cx="1758950" cy="175895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D73FBBB-BB1C-6637-BCD5-10DAF4C0C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88125" y="2492375"/>
              <a:ext cx="1758950" cy="1758950"/>
            </a:xfrm>
            <a:prstGeom prst="rect">
              <a:avLst/>
            </a:prstGeom>
          </p:spPr>
        </p:pic>
        <p:pic>
          <p:nvPicPr>
            <p:cNvPr id="23" name="Picture 23">
              <a:extLst>
                <a:ext uri="{FF2B5EF4-FFF2-40B4-BE49-F238E27FC236}">
                  <a16:creationId xmlns:a16="http://schemas.microsoft.com/office/drawing/2014/main" id="{CC3F45BE-A9DE-CC05-E043-737AA9A2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0225" y="2784475"/>
              <a:ext cx="1174750" cy="1174750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3B00292-E885-EC30-CD16-0184E97DBF6D}"/>
              </a:ext>
            </a:extLst>
          </p:cNvPr>
          <p:cNvGrpSpPr/>
          <p:nvPr/>
        </p:nvGrpSpPr>
        <p:grpSpPr>
          <a:xfrm>
            <a:off x="9222636" y="1667406"/>
            <a:ext cx="1593844" cy="1593844"/>
            <a:chOff x="9559925" y="2492375"/>
            <a:chExt cx="1758950" cy="1758950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2F69604D-F10D-53F9-FDDC-15A22AE84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59925" y="2492375"/>
              <a:ext cx="1758950" cy="1758950"/>
            </a:xfrm>
            <a:prstGeom prst="rect">
              <a:avLst/>
            </a:prstGeom>
          </p:spPr>
        </p:pic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id="{6E237543-F5C6-6223-A04B-A5F1FFB10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20275" y="2876550"/>
              <a:ext cx="1238250" cy="990600"/>
            </a:xfrm>
            <a:prstGeom prst="rect">
              <a:avLst/>
            </a:prstGeom>
          </p:spPr>
        </p:pic>
      </p:grpSp>
      <p:sp>
        <p:nvSpPr>
          <p:cNvPr id="4" name="TextBox 2">
            <a:extLst>
              <a:ext uri="{FF2B5EF4-FFF2-40B4-BE49-F238E27FC236}">
                <a16:creationId xmlns:a16="http://schemas.microsoft.com/office/drawing/2014/main" id="{64449964-59C3-2A9F-CE62-8872D8DEEFCB}"/>
              </a:ext>
            </a:extLst>
          </p:cNvPr>
          <p:cNvSpPr txBox="1"/>
          <p:nvPr/>
        </p:nvSpPr>
        <p:spPr>
          <a:xfrm>
            <a:off x="696001" y="341563"/>
            <a:ext cx="11172992" cy="7112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 lvl="0">
              <a:lnSpc>
                <a:spcPct val="99600"/>
              </a:lnSpc>
            </a:pP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실행 방법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F9B112A-75C7-3F0D-2C2A-11967F396FF3}"/>
              </a:ext>
            </a:extLst>
          </p:cNvPr>
          <p:cNvCxnSpPr>
            <a:cxnSpLocks/>
          </p:cNvCxnSpPr>
          <p:nvPr/>
        </p:nvCxnSpPr>
        <p:spPr>
          <a:xfrm>
            <a:off x="696000" y="1196973"/>
            <a:ext cx="10800000" cy="0"/>
          </a:xfrm>
          <a:prstGeom prst="line">
            <a:avLst/>
          </a:prstGeom>
          <a:ln w="38100">
            <a:solidFill>
              <a:srgbClr val="2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ECC3A46-4E24-13E1-E3D5-A7631E603937}"/>
              </a:ext>
            </a:extLst>
          </p:cNvPr>
          <p:cNvSpPr txBox="1"/>
          <p:nvPr/>
        </p:nvSpPr>
        <p:spPr>
          <a:xfrm>
            <a:off x="438422" y="5021873"/>
            <a:ext cx="2598090" cy="1129907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결제 시 전자영수증 데이터 자동 스캔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>
              <a:lnSpc>
                <a:spcPct val="124499"/>
              </a:lnSpc>
            </a:pP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→ 인증마크 등 스캔 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>
              <a:lnSpc>
                <a:spcPct val="124499"/>
              </a:lnSpc>
            </a:pP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→ 일반 제품 대비 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>
              <a:lnSpc>
                <a:spcPct val="124499"/>
              </a:lnSpc>
            </a:pP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인증 제품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구매시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절감된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탄소량을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포인트로 전환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CF9A36-CBC6-E554-55B6-DFB636661A9F}"/>
              </a:ext>
            </a:extLst>
          </p:cNvPr>
          <p:cNvSpPr txBox="1"/>
          <p:nvPr/>
        </p:nvSpPr>
        <p:spPr>
          <a:xfrm>
            <a:off x="3199119" y="5021873"/>
            <a:ext cx="2598090" cy="528781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'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나의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절감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순위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', '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절약한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탄소로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 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심은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나무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수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’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등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피드백 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(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절감 목표 사용 가능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)</a:t>
            </a:r>
            <a:endParaRPr lang="ko-KR" altLang="en-US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14EB6E-4C0E-90B6-F36E-3BCD18E2ED5E}"/>
              </a:ext>
            </a:extLst>
          </p:cNvPr>
          <p:cNvSpPr txBox="1"/>
          <p:nvPr/>
        </p:nvSpPr>
        <p:spPr>
          <a:xfrm>
            <a:off x="5959816" y="5021873"/>
            <a:ext cx="2598090" cy="535000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제휴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금융사에서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포인트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사용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·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예금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우대금리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·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투자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상품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연결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69CDCE-F25F-903E-C4D2-3844B8EAC6A2}"/>
              </a:ext>
            </a:extLst>
          </p:cNvPr>
          <p:cNvSpPr txBox="1"/>
          <p:nvPr/>
        </p:nvSpPr>
        <p:spPr>
          <a:xfrm>
            <a:off x="8720513" y="5021873"/>
            <a:ext cx="2598090" cy="729156"/>
          </a:xfrm>
          <a:prstGeom prst="rect">
            <a:avLst/>
          </a:prstGeom>
          <a:solidFill>
            <a:srgbClr val="FDE9CB"/>
          </a:solidFill>
        </p:spPr>
        <p:txBody>
          <a:bodyPr wrap="square" lIns="108000" tIns="72000" rIns="108000" bIns="72000">
            <a:spAutoFit/>
          </a:bodyPr>
          <a:lstStyle/>
          <a:p>
            <a:pPr lvl="0">
              <a:lnSpc>
                <a:spcPct val="124499"/>
              </a:lnSpc>
            </a:pP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Ex) ‘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지역화폐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’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로 지역 로컬 마켓에서 제로 </a:t>
            </a:r>
            <a:r>
              <a:rPr lang="ko-KR" altLang="en-US" sz="1050" dirty="0" err="1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웨이스트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제품 구매 시 지자체 포인트 적립</a:t>
            </a:r>
            <a:r>
              <a:rPr lang="en-US" altLang="ko-KR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, </a:t>
            </a:r>
            <a:r>
              <a:rPr lang="ko-KR" altLang="en-US" sz="105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에코 머니 포인트 추가 적립</a:t>
            </a:r>
            <a:endParaRPr lang="en-US" altLang="ko-KR" sz="1050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6692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220000">
            <a:off x="8629650" y="1181100"/>
            <a:ext cx="4343400" cy="6750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20000">
            <a:off x="9201150" y="-1123950"/>
            <a:ext cx="3276600" cy="5816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1130300"/>
            <a:ext cx="5581650" cy="50990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900" y="2146300"/>
            <a:ext cx="339090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60950"/>
            <a:ext cx="806450" cy="152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650" y="787400"/>
            <a:ext cx="1212850" cy="152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350" y="431800"/>
            <a:ext cx="717550" cy="152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5600" y="5949950"/>
            <a:ext cx="806450" cy="152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7150" y="1543050"/>
            <a:ext cx="1422400" cy="1422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9900" y="1860550"/>
            <a:ext cx="558800" cy="774700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6013999A-86C6-3F39-9A8A-A471EDA7BF73}"/>
              </a:ext>
            </a:extLst>
          </p:cNvPr>
          <p:cNvGrpSpPr/>
          <p:nvPr/>
        </p:nvGrpSpPr>
        <p:grpSpPr>
          <a:xfrm>
            <a:off x="696000" y="1456669"/>
            <a:ext cx="4785368" cy="967964"/>
            <a:chOff x="701032" y="1596710"/>
            <a:chExt cx="4785368" cy="967964"/>
          </a:xfrm>
        </p:grpSpPr>
        <p:sp>
          <p:nvSpPr>
            <p:cNvPr id="17" name="TextBox 17"/>
            <p:cNvSpPr txBox="1"/>
            <p:nvPr/>
          </p:nvSpPr>
          <p:spPr>
            <a:xfrm>
              <a:off x="1727200" y="1961304"/>
              <a:ext cx="3759200" cy="603370"/>
            </a:xfrm>
            <a:prstGeom prst="rect">
              <a:avLst/>
            </a:prstGeom>
          </p:spPr>
          <p:txBody>
            <a:bodyPr rtlCol="0" anchor="t">
              <a:spAutoFit/>
            </a:bodyPr>
            <a:lstStyle/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개인의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감축으로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탄소배출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실질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감소</a:t>
              </a:r>
            </a:p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지속가능한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금융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생태계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조성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1032" y="1596710"/>
              <a:ext cx="939800" cy="9398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0724" y="1747433"/>
              <a:ext cx="700417" cy="63835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1808966" y="1596710"/>
              <a:ext cx="1335824" cy="362954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>
                <a:lnSpc>
                  <a:spcPct val="99600"/>
                </a:lnSpc>
              </a:pP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환경적</a:t>
              </a:r>
              <a:r>
                <a:rPr 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효과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3B35C43C-013A-234C-071E-46CCDA88D9F7}"/>
              </a:ext>
            </a:extLst>
          </p:cNvPr>
          <p:cNvGrpSpPr/>
          <p:nvPr/>
        </p:nvGrpSpPr>
        <p:grpSpPr>
          <a:xfrm>
            <a:off x="696000" y="2664081"/>
            <a:ext cx="4790400" cy="1081508"/>
            <a:chOff x="696000" y="2766428"/>
            <a:chExt cx="4790400" cy="1081508"/>
          </a:xfrm>
        </p:grpSpPr>
        <p:sp>
          <p:nvSpPr>
            <p:cNvPr id="19" name="TextBox 19"/>
            <p:cNvSpPr txBox="1"/>
            <p:nvPr/>
          </p:nvSpPr>
          <p:spPr>
            <a:xfrm>
              <a:off x="1727200" y="3244566"/>
              <a:ext cx="3759200" cy="603370"/>
            </a:xfrm>
            <a:prstGeom prst="rect">
              <a:avLst/>
            </a:prstGeom>
          </p:spPr>
          <p:txBody>
            <a:bodyPr rtlCol="0" anchor="t">
              <a:spAutoFit/>
            </a:bodyPr>
            <a:lstStyle/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친환경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유도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→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국내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녹색산업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수요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확대</a:t>
              </a:r>
            </a:p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금융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데이터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기반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'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그린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크레딧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'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신시장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형성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2EF460C0-E1CA-38A9-21D7-0E5375E306B2}"/>
                </a:ext>
              </a:extLst>
            </p:cNvPr>
            <p:cNvGrpSpPr/>
            <p:nvPr/>
          </p:nvGrpSpPr>
          <p:grpSpPr>
            <a:xfrm>
              <a:off x="696000" y="2766428"/>
              <a:ext cx="957532" cy="957532"/>
              <a:chOff x="762000" y="3232150"/>
              <a:chExt cx="685800" cy="685800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8350" y="3238500"/>
                <a:ext cx="673100" cy="673100"/>
              </a:xfrm>
              <a:prstGeom prst="rect">
                <a:avLst/>
              </a:prstGeom>
            </p:spPr>
          </p:pic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2000" y="3232150"/>
                <a:ext cx="685800" cy="685800"/>
              </a:xfrm>
              <a:prstGeom prst="rect">
                <a:avLst/>
              </a:prstGeom>
            </p:spPr>
          </p:pic>
        </p:grpSp>
        <p:sp>
          <p:nvSpPr>
            <p:cNvPr id="21" name="TextBox 21"/>
            <p:cNvSpPr txBox="1"/>
            <p:nvPr/>
          </p:nvSpPr>
          <p:spPr>
            <a:xfrm>
              <a:off x="1808966" y="2875379"/>
              <a:ext cx="1555842" cy="362954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>
                <a:lnSpc>
                  <a:spcPct val="99600"/>
                </a:lnSpc>
              </a:pP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경제적</a:t>
              </a:r>
              <a:r>
                <a:rPr 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효과</a:t>
              </a: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FFFDCE7B-B86A-B32D-7D4A-9DA29E30C416}"/>
              </a:ext>
            </a:extLst>
          </p:cNvPr>
          <p:cNvGrpSpPr/>
          <p:nvPr/>
        </p:nvGrpSpPr>
        <p:grpSpPr>
          <a:xfrm>
            <a:off x="696000" y="3985037"/>
            <a:ext cx="4785368" cy="966324"/>
            <a:chOff x="701032" y="4060510"/>
            <a:chExt cx="4785368" cy="966324"/>
          </a:xfrm>
        </p:grpSpPr>
        <p:sp>
          <p:nvSpPr>
            <p:cNvPr id="20" name="TextBox 20"/>
            <p:cNvSpPr txBox="1"/>
            <p:nvPr/>
          </p:nvSpPr>
          <p:spPr>
            <a:xfrm>
              <a:off x="1727200" y="4423464"/>
              <a:ext cx="3759200" cy="603370"/>
            </a:xfrm>
            <a:prstGeom prst="rect">
              <a:avLst/>
            </a:prstGeom>
          </p:spPr>
          <p:txBody>
            <a:bodyPr rtlCol="0" anchor="t">
              <a:spAutoFit/>
            </a:bodyPr>
            <a:lstStyle/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개인이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'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절감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성과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'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를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체감</a:t>
              </a:r>
            </a:p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기후위기를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'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돈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버는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일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'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로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인식</a:t>
              </a:r>
              <a:r>
                <a:rPr 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전환</a:t>
              </a: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2C99C1B2-9DD8-1773-BD3C-8A3601F260E1}"/>
                </a:ext>
              </a:extLst>
            </p:cNvPr>
            <p:cNvGrpSpPr/>
            <p:nvPr/>
          </p:nvGrpSpPr>
          <p:grpSpPr>
            <a:xfrm>
              <a:off x="701032" y="4070035"/>
              <a:ext cx="939800" cy="939800"/>
              <a:chOff x="762000" y="4530725"/>
              <a:chExt cx="673100" cy="67310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2000" y="4530725"/>
                <a:ext cx="673100" cy="673100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4700" y="4543425"/>
                <a:ext cx="647700" cy="647700"/>
              </a:xfrm>
              <a:prstGeom prst="rect">
                <a:avLst/>
              </a:prstGeom>
            </p:spPr>
          </p:pic>
        </p:grpSp>
        <p:sp>
          <p:nvSpPr>
            <p:cNvPr id="22" name="TextBox 22"/>
            <p:cNvSpPr txBox="1"/>
            <p:nvPr/>
          </p:nvSpPr>
          <p:spPr>
            <a:xfrm>
              <a:off x="1808966" y="4060510"/>
              <a:ext cx="1563700" cy="362954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>
                <a:lnSpc>
                  <a:spcPct val="99600"/>
                </a:lnSpc>
              </a:pP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사회적</a:t>
              </a:r>
              <a:r>
                <a:rPr 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</a:t>
              </a: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효과</a:t>
              </a: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A541AAD-4609-F445-E24B-53B7AC8BDACC}"/>
              </a:ext>
            </a:extLst>
          </p:cNvPr>
          <p:cNvGrpSpPr/>
          <p:nvPr/>
        </p:nvGrpSpPr>
        <p:grpSpPr>
          <a:xfrm>
            <a:off x="696000" y="5190810"/>
            <a:ext cx="5102880" cy="966324"/>
            <a:chOff x="701032" y="5190810"/>
            <a:chExt cx="5102880" cy="966324"/>
          </a:xfrm>
        </p:grpSpPr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B674A189-FB79-3087-EDA2-B6D735BD4136}"/>
                </a:ext>
              </a:extLst>
            </p:cNvPr>
            <p:cNvSpPr txBox="1"/>
            <p:nvPr/>
          </p:nvSpPr>
          <p:spPr>
            <a:xfrm>
              <a:off x="1727200" y="5553764"/>
              <a:ext cx="4076712" cy="603370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향후 </a:t>
              </a:r>
              <a:r>
                <a:rPr lang="en-US" altLang="ko-KR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AI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소비 분석</a:t>
              </a:r>
              <a:r>
                <a:rPr lang="en-US" altLang="ko-KR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 + 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블록체인 투명성 시스템으로 확장</a:t>
              </a:r>
              <a:endParaRPr lang="en-US" altLang="ko-KR" sz="1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endParaRPr>
            </a:p>
            <a:p>
              <a:pPr lvl="0">
                <a:lnSpc>
                  <a:spcPct val="124499"/>
                </a:lnSpc>
              </a:pP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글로벌 </a:t>
              </a:r>
              <a:r>
                <a:rPr lang="en-US" altLang="ko-KR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‘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탄소 금융 플랫폼</a:t>
              </a:r>
              <a:r>
                <a:rPr lang="en-US" altLang="ko-KR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’</a:t>
              </a:r>
              <a:r>
                <a:rPr lang="ko-KR" altLang="en-US" sz="1400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으로 발전 가능</a:t>
              </a: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CB0EE9F3-800D-0982-7778-35486C0FF4CF}"/>
                </a:ext>
              </a:extLst>
            </p:cNvPr>
            <p:cNvSpPr txBox="1"/>
            <p:nvPr/>
          </p:nvSpPr>
          <p:spPr>
            <a:xfrm>
              <a:off x="1808966" y="5190810"/>
              <a:ext cx="1563700" cy="362954"/>
            </a:xfrm>
            <a:prstGeom prst="rect">
              <a:avLst/>
            </a:prstGeom>
          </p:spPr>
          <p:txBody>
            <a:bodyPr lIns="0" tIns="18627" rIns="0" bIns="0" rtlCol="0" anchor="ctr"/>
            <a:lstStyle/>
            <a:p>
              <a:pPr>
                <a:lnSpc>
                  <a:spcPct val="99600"/>
                </a:lnSpc>
              </a:pPr>
              <a:r>
                <a:rPr lang="ko-KR" altLang="en-US" b="1" dirty="0">
                  <a:solidFill>
                    <a:srgbClr val="242A47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</a:rPr>
                <a:t>확장성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BA153EC6-350C-D554-BC95-7C70A4984F45}"/>
                </a:ext>
              </a:extLst>
            </p:cNvPr>
            <p:cNvGrpSpPr/>
            <p:nvPr/>
          </p:nvGrpSpPr>
          <p:grpSpPr>
            <a:xfrm>
              <a:off x="701032" y="5190810"/>
              <a:ext cx="939800" cy="939800"/>
              <a:chOff x="762000" y="5651500"/>
              <a:chExt cx="673100" cy="6731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C23AF610-94A8-3277-DC10-2507AAD80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2000" y="5651500"/>
                <a:ext cx="673100" cy="673100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66643478-627B-E22E-221F-A1BD92D09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5120" y="5784620"/>
                <a:ext cx="406860" cy="406860"/>
              </a:xfrm>
              <a:prstGeom prst="rect">
                <a:avLst/>
              </a:prstGeom>
            </p:spPr>
          </p:pic>
        </p:grpSp>
      </p:grpSp>
      <p:sp>
        <p:nvSpPr>
          <p:cNvPr id="29" name="TextBox 2">
            <a:extLst>
              <a:ext uri="{FF2B5EF4-FFF2-40B4-BE49-F238E27FC236}">
                <a16:creationId xmlns:a16="http://schemas.microsoft.com/office/drawing/2014/main" id="{28C3E5CC-9CE7-97BD-1204-B2D263C4DDF6}"/>
              </a:ext>
            </a:extLst>
          </p:cNvPr>
          <p:cNvSpPr txBox="1"/>
          <p:nvPr/>
        </p:nvSpPr>
        <p:spPr>
          <a:xfrm>
            <a:off x="696001" y="341563"/>
            <a:ext cx="11172992" cy="7112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기대</a:t>
            </a:r>
            <a:r>
              <a:rPr lang="en-US" altLang="ko-KR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40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효과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7F9B6F37-0AE0-14D3-1EC0-3FCCDC8F0D4D}"/>
              </a:ext>
            </a:extLst>
          </p:cNvPr>
          <p:cNvCxnSpPr>
            <a:cxnSpLocks/>
          </p:cNvCxnSpPr>
          <p:nvPr/>
        </p:nvCxnSpPr>
        <p:spPr>
          <a:xfrm>
            <a:off x="696000" y="1196973"/>
            <a:ext cx="4783420" cy="0"/>
          </a:xfrm>
          <a:prstGeom prst="line">
            <a:avLst/>
          </a:prstGeom>
          <a:ln w="38100">
            <a:solidFill>
              <a:srgbClr val="2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5505450"/>
            <a:ext cx="6934200" cy="1682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6032500"/>
            <a:ext cx="2851150" cy="819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50" y="5880100"/>
            <a:ext cx="3340100" cy="104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2959100"/>
            <a:ext cx="2273300" cy="1092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0" y="2806700"/>
            <a:ext cx="2590800" cy="1244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7550" y="438150"/>
            <a:ext cx="10763250" cy="1930400"/>
          </a:xfrm>
          <a:prstGeom prst="rect">
            <a:avLst/>
          </a:prstGeom>
        </p:spPr>
        <p:txBody>
          <a:bodyPr lIns="0" tIns="50800" rIns="0" bIns="0" rtlCol="0" anchor="t"/>
          <a:lstStyle/>
          <a:p>
            <a:pPr lvl="0" algn="ctr">
              <a:lnSpc>
                <a:spcPct val="150000"/>
              </a:lnSpc>
            </a:pPr>
            <a:r>
              <a:rPr lang="ko-KR" altLang="en-US" sz="44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에코</a:t>
            </a:r>
            <a:r>
              <a:rPr lang="en-US" sz="44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44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머니</a:t>
            </a:r>
            <a:r>
              <a:rPr lang="en-US" sz="44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4400" b="1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리포트</a:t>
            </a:r>
            <a:endParaRPr lang="en-US" altLang="ko-KR" sz="4400" b="1" dirty="0">
              <a:solidFill>
                <a:srgbClr val="242A47"/>
              </a:solidFill>
              <a:latin typeface="Pretendard JP" panose="02000503000000020004" pitchFamily="2" charset="-128"/>
              <a:ea typeface="Pretendard JP" panose="02000503000000020004" pitchFamily="2" charset="-128"/>
            </a:endParaRPr>
          </a:p>
          <a:p>
            <a:pPr lvl="0" algn="ctr">
              <a:lnSpc>
                <a:spcPct val="112000"/>
              </a:lnSpc>
            </a:pP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단순한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탄소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감축이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아닌</a:t>
            </a:r>
          </a:p>
          <a:p>
            <a:pPr lvl="0" algn="ctr">
              <a:lnSpc>
                <a:spcPct val="112000"/>
              </a:lnSpc>
            </a:pP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"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지속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가능한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소비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습관과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금융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습관의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결합</a:t>
            </a:r>
            <a:r>
              <a:rPr lang="en-US" sz="2400" dirty="0">
                <a:solidFill>
                  <a:srgbClr val="242A47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"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150" y="2698750"/>
            <a:ext cx="3943350" cy="3854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863600"/>
            <a:ext cx="8185150" cy="6540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| 3차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계획기간까지의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한계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 dirty="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8600" y="6540500"/>
            <a:ext cx="114300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en-US" sz="640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자료 출처 : file:///C:/Users/msi/Downloads/250122_%EB%B0%B0%EC%B6%9C%EA%B6%8C10%EC%A3%BC%EB%85%84_1.+(%ED%99%98%EA%B2%BD%EB%B6%80)+%EC%98%A8%EC%8B%A4%EA%B0%80%EC%8A%A4+%EB%B0%B0%EC%B6%9C%EA%B6%8C%EA%B1%B0%EB%9E%98%EC%A0%9C+%EC%84%B1%EA%B3%BC+%EB%B0%8F+%ED%96%A5%ED%9B%84+%EC%B6%94%EC%A7%84%EB%B0%A9%ED%96%A5.pdf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850" y="1758950"/>
            <a:ext cx="2063750" cy="2063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194800" y="1758950"/>
            <a:ext cx="2063750" cy="20637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054850" y="3917950"/>
            <a:ext cx="2063750" cy="20637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264650" y="3975100"/>
            <a:ext cx="2235200" cy="22352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912100" y="2838450"/>
            <a:ext cx="952500" cy="666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7" b="1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낮은</a:t>
            </a:r>
            <a:r>
              <a:rPr lang="en-US" sz="1867" b="1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67" b="1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유상</a:t>
            </a:r>
            <a:endParaRPr lang="en-US" sz="1867" b="1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lvl="0" algn="l">
              <a:lnSpc>
                <a:spcPct val="116199"/>
              </a:lnSpc>
            </a:pPr>
            <a:r>
              <a:rPr lang="en-US" sz="1867" b="1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할당</a:t>
            </a:r>
            <a:r>
              <a:rPr lang="en-US" sz="1867" b="1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67" b="1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비율</a:t>
            </a:r>
            <a:endParaRPr lang="en-US" sz="1867" b="1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99350" y="4108450"/>
            <a:ext cx="1358900" cy="666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7" b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소규모 중심의</a:t>
            </a:r>
          </a:p>
          <a:p>
            <a:pPr lvl="0" algn="l">
              <a:lnSpc>
                <a:spcPct val="116199"/>
              </a:lnSpc>
            </a:pPr>
            <a:r>
              <a:rPr lang="en-US" sz="1867" b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감축사업 지원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99600" y="2838450"/>
            <a:ext cx="1155700" cy="666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7" b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낮은 배출권</a:t>
            </a:r>
          </a:p>
          <a:p>
            <a:pPr lvl="0" algn="l">
              <a:lnSpc>
                <a:spcPct val="116199"/>
              </a:lnSpc>
            </a:pPr>
            <a:r>
              <a:rPr lang="en-US" sz="1867" b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거래 가격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99600" y="4108450"/>
            <a:ext cx="1714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355" b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기업의 자발적</a:t>
            </a:r>
          </a:p>
          <a:p>
            <a:pPr lvl="0" algn="l">
              <a:lnSpc>
                <a:spcPct val="116199"/>
              </a:lnSpc>
            </a:pPr>
            <a:r>
              <a:rPr lang="en-US" sz="2355" b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감축투자 유도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1250" y="2584450"/>
            <a:ext cx="1530350" cy="4127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실효성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논란</a:t>
            </a:r>
            <a:endParaRPr lang="en-US" sz="2000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11249" y="3336925"/>
            <a:ext cx="5212975" cy="180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실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유상할당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비율이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4%에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불과하는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만큼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유상할당이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낮게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유지됨에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따라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배출권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거래제의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가격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또한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낮게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유지되고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  <a:p>
            <a:pPr>
              <a:lnSpc>
                <a:spcPct val="116199"/>
              </a:lnSpc>
            </a:pP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이에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맞춰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기업들은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추가적으로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온실가스를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감축하기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위해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자발적으로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노력하기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보다는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배출권을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구입하여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사용하는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등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해당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제도에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대한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실효성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논란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또한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피해가기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어려운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실정이다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3의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정의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5353050"/>
            <a:ext cx="10744200" cy="8699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68400" y="5537200"/>
            <a:ext cx="98298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210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10" b="1" dirty="0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는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기업의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모든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벨류체인에서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나오는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온실가스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배출량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중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측정하고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 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줄이는</a:t>
            </a:r>
            <a:r>
              <a:rPr lang="en-US" sz="1822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것이</a:t>
            </a:r>
            <a:r>
              <a:rPr lang="en-US" sz="1822" b="1" dirty="0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가장</a:t>
            </a:r>
            <a:r>
              <a:rPr lang="en-US" sz="1822" b="1" dirty="0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822" b="1" dirty="0" err="1">
                <a:solidFill>
                  <a:srgbClr val="FFCD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어렵다</a:t>
            </a:r>
            <a:endParaRPr lang="en-US" sz="1822" b="1" dirty="0">
              <a:solidFill>
                <a:srgbClr val="FFCD4A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1657350"/>
            <a:ext cx="3206750" cy="3632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550" y="2019300"/>
            <a:ext cx="1295400" cy="129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550" y="2019300"/>
            <a:ext cx="1295400" cy="12954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47750" y="3562350"/>
            <a:ext cx="3175000" cy="368300"/>
          </a:xfrm>
          <a:prstGeom prst="rect">
            <a:avLst/>
          </a:prstGeom>
        </p:spPr>
        <p:txBody>
          <a:bodyPr lIns="0" tIns="23561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059" dirty="0" err="1">
                <a:solidFill>
                  <a:srgbClr val="545454"/>
                </a:solidFill>
                <a:latin typeface="Pretendard Bold"/>
                <a:ea typeface="Pretendard Bold"/>
                <a:cs typeface="Pretendard Bold"/>
              </a:rPr>
              <a:t>스코프</a:t>
            </a:r>
            <a:r>
              <a:rPr lang="en-US" sz="2059" dirty="0">
                <a:solidFill>
                  <a:srgbClr val="545454"/>
                </a:solidFill>
                <a:latin typeface="Pretendard Bold"/>
                <a:ea typeface="Pretendard Bold"/>
                <a:cs typeface="Pretendard Bold"/>
              </a:rPr>
              <a:t>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0450" y="4114800"/>
            <a:ext cx="3143250" cy="4762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3669"/>
              </a:lnSpc>
            </a:pP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기업이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소유하거나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통제하는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배출원에서</a:t>
            </a:r>
            <a:endParaRPr lang="en-US" sz="1294" spc="-100" dirty="0">
              <a:solidFill>
                <a:srgbClr val="545454">
                  <a:alpha val="72157"/>
                </a:srgbClr>
              </a:solidFill>
              <a:latin typeface="Pretendard Light"/>
              <a:ea typeface="Pretendard Light"/>
              <a:cs typeface="Pretendard Light"/>
            </a:endParaRPr>
          </a:p>
          <a:p>
            <a:pPr lvl="0" algn="ctr">
              <a:lnSpc>
                <a:spcPct val="123669"/>
              </a:lnSpc>
            </a:pP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발생하는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직접적인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온실가스</a:t>
            </a:r>
            <a:r>
              <a:rPr lang="en-US" sz="1294" spc="-100" dirty="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294" spc="-100" dirty="0" err="1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배출량</a:t>
            </a:r>
            <a:endParaRPr lang="en-US" sz="1294" spc="-100" dirty="0">
              <a:solidFill>
                <a:srgbClr val="545454">
                  <a:alpha val="72157"/>
                </a:srgbClr>
              </a:solidFill>
              <a:latin typeface="Pretendard Light"/>
              <a:ea typeface="Pretendard Light"/>
              <a:cs typeface="Pretendard Ligh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450" y="1657350"/>
            <a:ext cx="3206750" cy="3632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300" y="2019300"/>
            <a:ext cx="1301750" cy="13017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300" y="2019300"/>
            <a:ext cx="1301750" cy="130175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508500" y="3568700"/>
            <a:ext cx="3175000" cy="368300"/>
          </a:xfrm>
          <a:prstGeom prst="rect">
            <a:avLst/>
          </a:prstGeom>
        </p:spPr>
        <p:txBody>
          <a:bodyPr lIns="0" tIns="23561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059">
                <a:solidFill>
                  <a:srgbClr val="545454"/>
                </a:solidFill>
                <a:latin typeface="Pretendard Bold"/>
                <a:ea typeface="Pretendard Bold"/>
                <a:cs typeface="Pretendard Bold"/>
              </a:rPr>
              <a:t>스코프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21200" y="4076700"/>
            <a:ext cx="3143250" cy="7175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3669"/>
              </a:lnSpc>
            </a:pPr>
            <a:r>
              <a:rPr lang="en-US" sz="1294" spc="-10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기업이 구매하거나 취득하여 사용한 전기, 증기,</a:t>
            </a:r>
          </a:p>
          <a:p>
            <a:pPr lvl="0" algn="ctr">
              <a:lnSpc>
                <a:spcPct val="123669"/>
              </a:lnSpc>
            </a:pPr>
            <a:r>
              <a:rPr lang="en-US" sz="1294" spc="-10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난방 또는 냉각에서 발생하는 간접적인 온실가스</a:t>
            </a:r>
          </a:p>
          <a:p>
            <a:pPr lvl="0" algn="ctr">
              <a:lnSpc>
                <a:spcPct val="123669"/>
              </a:lnSpc>
            </a:pPr>
            <a:r>
              <a:rPr lang="en-US" sz="1294" spc="-100">
                <a:solidFill>
                  <a:srgbClr val="545454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배출량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6550" y="1657350"/>
            <a:ext cx="3206750" cy="36322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4600" y="2019300"/>
            <a:ext cx="1384300" cy="13843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64600" y="2019300"/>
            <a:ext cx="1384300" cy="13843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7969250" y="3651250"/>
            <a:ext cx="3175000" cy="368300"/>
          </a:xfrm>
          <a:prstGeom prst="rect">
            <a:avLst/>
          </a:prstGeom>
        </p:spPr>
        <p:txBody>
          <a:bodyPr lIns="0" tIns="23561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059">
                <a:solidFill>
                  <a:srgbClr val="545454"/>
                </a:solidFill>
                <a:latin typeface="Pretendard Bold"/>
                <a:ea typeface="Pretendard Bold"/>
                <a:cs typeface="Pretendard Bold"/>
              </a:rPr>
              <a:t>스코프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88300" y="4159250"/>
            <a:ext cx="314325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3669"/>
              </a:lnSpc>
            </a:pPr>
            <a:r>
              <a:rPr lang="en-US" sz="1294" b="1" spc="-100">
                <a:solidFill>
                  <a:srgbClr val="222222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기업 가치 사슬내에서 발생하지만 스코프 2 온실가스</a:t>
            </a:r>
          </a:p>
          <a:p>
            <a:pPr lvl="0" algn="ctr">
              <a:lnSpc>
                <a:spcPct val="123669"/>
              </a:lnSpc>
            </a:pPr>
            <a:r>
              <a:rPr lang="en-US" sz="1294" b="1" spc="-100">
                <a:solidFill>
                  <a:srgbClr val="222222">
                    <a:alpha val="72157"/>
                  </a:srgbClr>
                </a:solidFill>
                <a:latin typeface="Pretendard Light"/>
                <a:ea typeface="Pretendard Light"/>
                <a:cs typeface="Pretendard Light"/>
              </a:rPr>
              <a:t>배출량에 포함되지 않는 간접적인 온실가스 배출량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5125" y="2276475"/>
            <a:ext cx="603250" cy="86995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4375" y="2235200"/>
            <a:ext cx="609600" cy="86995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16175" y="2232025"/>
            <a:ext cx="438150" cy="869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감축의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필요성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65200" y="3968750"/>
            <a:ext cx="578127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실제로도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압도적인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비중을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차지하는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스코프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9650" y="4546600"/>
            <a:ext cx="5251572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SK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실트론의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스코프1,2,3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온실가스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배출량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(2022)에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의하면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</a:t>
            </a: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3의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벨류체인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차지비중이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1,2에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압도적으로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높은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수치를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기록했다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5200" y="2482850"/>
            <a:ext cx="5291458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대다수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기업의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경우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,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스코프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3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차지비중이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전체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70%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0600" y="3016250"/>
            <a:ext cx="5058854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시장조사기관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딜로이트에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의하면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대다수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기업의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3</a:t>
            </a: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배출량이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약 70%를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차지하는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것으로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드러났다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00" y="1835150"/>
            <a:ext cx="3473450" cy="4038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https://m.blog.naver.com/bsmk0325/223277618920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21450" y="5873750"/>
            <a:ext cx="46863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297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대다수 기업에서 배출하는 온실가스배출량의 종류별 차지하는 비중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감축의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필요성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482600"/>
            <a:ext cx="5270500" cy="58737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850" y="4692650"/>
            <a:ext cx="2743200" cy="1663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800" y="3587750"/>
            <a:ext cx="1803400" cy="2590800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ADE5C8CF-A42E-A2AB-EFA4-43E83CB50BC9}"/>
              </a:ext>
            </a:extLst>
          </p:cNvPr>
          <p:cNvSpPr txBox="1"/>
          <p:nvPr/>
        </p:nvSpPr>
        <p:spPr>
          <a:xfrm>
            <a:off x="965200" y="3968750"/>
            <a:ext cx="578127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실제로도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압도적인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비중을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차지하는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스코프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3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1455E5B-B655-FCCB-0038-7AC76E46A1A1}"/>
              </a:ext>
            </a:extLst>
          </p:cNvPr>
          <p:cNvSpPr txBox="1"/>
          <p:nvPr/>
        </p:nvSpPr>
        <p:spPr>
          <a:xfrm>
            <a:off x="1009650" y="4546600"/>
            <a:ext cx="5251572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SK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실트론의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스코프1,2,3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온실가스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배출량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(2022)에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의하면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</a:t>
            </a: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3의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벨류체인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차지비중이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1,2에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압도적으로</a:t>
            </a:r>
            <a:endParaRPr lang="en-US" sz="16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높은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수치를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기록했다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68F7E58-A583-8AFB-3705-68B48E1AB54B}"/>
              </a:ext>
            </a:extLst>
          </p:cNvPr>
          <p:cNvSpPr txBox="1"/>
          <p:nvPr/>
        </p:nvSpPr>
        <p:spPr>
          <a:xfrm>
            <a:off x="965200" y="2482850"/>
            <a:ext cx="5291458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대다수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기업의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경우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,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스코프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3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차지비중이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전체</a:t>
            </a:r>
            <a:r>
              <a:rPr lang="en-US" sz="2000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70%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E5ACC3C-8F46-27C7-6754-73D88C150B02}"/>
              </a:ext>
            </a:extLst>
          </p:cNvPr>
          <p:cNvSpPr txBox="1"/>
          <p:nvPr/>
        </p:nvSpPr>
        <p:spPr>
          <a:xfrm>
            <a:off x="990600" y="3016250"/>
            <a:ext cx="5058854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시장조사기관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딜로이트에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의하면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대다수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기업의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경우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3</a:t>
            </a:r>
          </a:p>
          <a:p>
            <a:pPr lvl="0" algn="l">
              <a:lnSpc>
                <a:spcPct val="116199"/>
              </a:lnSpc>
            </a:pP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배출량이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약 70%를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차지하는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것으로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6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드러났다</a:t>
            </a:r>
            <a:r>
              <a:rPr lang="en-US" sz="16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3의 15가지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카테고리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93700"/>
            <a:ext cx="1803400" cy="18415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 dirty="0">
                <a:solidFill>
                  <a:srgbClr val="0061F0"/>
                </a:solidFill>
                <a:latin typeface="Pretendard SemiBold"/>
                <a:ea typeface="Pretendard SemiBold"/>
                <a:cs typeface="Pretendard Regular"/>
              </a:rPr>
              <a:t>FOR NET ZERO</a:t>
            </a:r>
            <a:endParaRPr lang="en-US" sz="1029" b="1" dirty="0">
              <a:solidFill>
                <a:srgbClr val="0061F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1809750"/>
            <a:ext cx="3098800" cy="698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150" y="1809750"/>
            <a:ext cx="3098800" cy="698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600" y="1809750"/>
            <a:ext cx="3098800" cy="698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78240" y="1974850"/>
            <a:ext cx="292982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108000" lvl="1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구매한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상품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및 </a:t>
            </a:r>
            <a:r>
              <a:rPr lang="ko-KR" alt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서비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62373" y="1974850"/>
            <a:ext cx="1267254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lvl="1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자본재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417032" y="1974850"/>
            <a:ext cx="2889037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3.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연료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및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에너지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활동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50" y="2724150"/>
            <a:ext cx="3098800" cy="698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150" y="2724150"/>
            <a:ext cx="3098800" cy="698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6600" y="2730500"/>
            <a:ext cx="3098800" cy="6985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60548" y="2889250"/>
            <a:ext cx="2965204" cy="374650"/>
          </a:xfrm>
          <a:prstGeom prst="rect">
            <a:avLst/>
          </a:prstGeom>
        </p:spPr>
        <p:txBody>
          <a:bodyPr lIns="0" tIns="0" rIns="0" bIns="0" rtlCol="0" anchor="t"/>
          <a:lstStyle>
            <a:defPPr>
              <a:defRPr lang="ko-KR"/>
            </a:defPPr>
            <a:lvl2pPr marL="0" lvl="1" algn="ctr">
              <a:lnSpc>
                <a:spcPct val="116199"/>
              </a:lnSpc>
              <a:defRPr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defRPr>
            </a:lvl2pPr>
          </a:lstStyle>
          <a:p>
            <a:pPr marL="108000" lvl="1"/>
            <a:r>
              <a:rPr lang="en-US" dirty="0"/>
              <a:t>4. </a:t>
            </a:r>
            <a:r>
              <a:rPr lang="en-US" dirty="0" err="1"/>
              <a:t>업스트림</a:t>
            </a:r>
            <a:r>
              <a:rPr lang="en-US" dirty="0"/>
              <a:t> </a:t>
            </a:r>
            <a:r>
              <a:rPr lang="en-US" dirty="0" err="1"/>
              <a:t>운송</a:t>
            </a:r>
            <a:r>
              <a:rPr lang="en-US" dirty="0"/>
              <a:t> 및 </a:t>
            </a:r>
            <a:r>
              <a:rPr lang="en-US" dirty="0" err="1"/>
              <a:t>유통</a:t>
            </a:r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4656451" y="2889250"/>
            <a:ext cx="2879099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5.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영업에서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발생한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폐기물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63701" y="2901950"/>
            <a:ext cx="995699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6. 투자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" y="3670300"/>
            <a:ext cx="3098800" cy="698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2150" y="3670300"/>
            <a:ext cx="3098800" cy="698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6600" y="3670300"/>
            <a:ext cx="3098800" cy="6985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618192" y="3854450"/>
            <a:ext cx="1449917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108000" lvl="1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7.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출장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45560" y="3822700"/>
            <a:ext cx="1900881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8. </a:t>
            </a:r>
            <a:r>
              <a:rPr lang="en-US" sz="2104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종업원</a:t>
            </a:r>
            <a:r>
              <a:rPr lang="en-US" sz="2104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b="1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통근</a:t>
            </a:r>
            <a:endParaRPr lang="en-US" sz="2104" b="1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500007" y="3835400"/>
            <a:ext cx="2723087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9. 업스트림 리스자산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750" y="4616450"/>
            <a:ext cx="3098800" cy="698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2150" y="4616450"/>
            <a:ext cx="3098800" cy="698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6600" y="4616450"/>
            <a:ext cx="3098800" cy="6985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828526" y="4800600"/>
            <a:ext cx="3029248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108000" lvl="1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10.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다운스트림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운송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및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유통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651482" y="4800600"/>
            <a:ext cx="2889037" cy="374650"/>
          </a:xfrm>
          <a:prstGeom prst="rect">
            <a:avLst/>
          </a:prstGeom>
        </p:spPr>
        <p:txBody>
          <a:bodyPr lIns="0" tIns="0" rIns="0" bIns="0" rtlCol="0" anchor="t"/>
          <a:lstStyle>
            <a:defPPr>
              <a:defRPr lang="ko-KR"/>
            </a:defPPr>
            <a:lvl2pPr marL="0" lvl="1" algn="ctr">
              <a:lnSpc>
                <a:spcPct val="116199"/>
              </a:lnSpc>
              <a:defRPr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defRPr>
            </a:lvl2pPr>
          </a:lstStyle>
          <a:p>
            <a:pPr lvl="1"/>
            <a:r>
              <a:rPr lang="en-US" dirty="0"/>
              <a:t>11. </a:t>
            </a:r>
            <a:r>
              <a:rPr lang="en-US" dirty="0" err="1"/>
              <a:t>판매된</a:t>
            </a:r>
            <a:r>
              <a:rPr lang="en-US" dirty="0"/>
              <a:t> </a:t>
            </a:r>
            <a:r>
              <a:rPr lang="en-US" dirty="0" err="1"/>
              <a:t>제품의</a:t>
            </a:r>
            <a:r>
              <a:rPr lang="en-US" dirty="0"/>
              <a:t> </a:t>
            </a:r>
            <a:r>
              <a:rPr lang="en-US" dirty="0" err="1"/>
              <a:t>가공</a:t>
            </a:r>
            <a:endParaRPr lang="en-US" dirty="0"/>
          </a:p>
        </p:txBody>
      </p:sp>
      <p:sp>
        <p:nvSpPr>
          <p:cNvPr id="32" name="TextBox 32"/>
          <p:cNvSpPr txBox="1"/>
          <p:nvPr/>
        </p:nvSpPr>
        <p:spPr>
          <a:xfrm>
            <a:off x="8394402" y="4800600"/>
            <a:ext cx="2934296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12. 판매된 제품의 사용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750" y="5575300"/>
            <a:ext cx="3098800" cy="698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2150" y="5575300"/>
            <a:ext cx="3098800" cy="698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6600" y="5575300"/>
            <a:ext cx="3098800" cy="6985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860548" y="5740400"/>
            <a:ext cx="2965205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lvl="1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13.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제품의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수명종료시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처리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690534" y="5740400"/>
            <a:ext cx="2810933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14.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다운스트림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리스</a:t>
            </a:r>
            <a:r>
              <a:rPr lang="en-US" sz="2104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104" dirty="0" err="1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자산</a:t>
            </a:r>
            <a:endParaRPr lang="en-US" sz="2104" dirty="0">
              <a:solidFill>
                <a:srgbClr val="FFFFFF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884709" y="5740400"/>
            <a:ext cx="1953683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15. 프랜차이즈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 의 15가지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카테고리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1384300"/>
            <a:ext cx="8566150" cy="50609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629150"/>
            <a:ext cx="1466850" cy="14668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400" y="577850"/>
            <a:ext cx="10153056" cy="13652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구상시나리오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로드맵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50" y="2482850"/>
            <a:ext cx="3105150" cy="1905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27100" y="4813300"/>
            <a:ext cx="2679700" cy="438150"/>
          </a:xfrm>
          <a:prstGeom prst="rect">
            <a:avLst/>
          </a:prstGeom>
        </p:spPr>
        <p:txBody>
          <a:bodyPr lIns="0" tIns="9276" rIns="0" bIns="9276" rtlCol="0" anchor="ctr"/>
          <a:lstStyle/>
          <a:p>
            <a:pPr lvl="0" algn="ctr">
              <a:lnSpc>
                <a:spcPct val="99600"/>
              </a:lnSpc>
            </a:pPr>
            <a:r>
              <a:rPr lang="en-US" sz="2284" spc="-10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1단계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100" y="5359400"/>
            <a:ext cx="2470150" cy="647700"/>
          </a:xfrm>
          <a:prstGeom prst="rect">
            <a:avLst/>
          </a:prstGeom>
        </p:spPr>
        <p:txBody>
          <a:bodyPr lIns="0" tIns="17036" rIns="0" bIns="17036" rtlCol="0" anchor="ctr"/>
          <a:lstStyle/>
          <a:p>
            <a:pPr lvl="0" algn="l">
              <a:lnSpc>
                <a:spcPct val="99600"/>
              </a:lnSpc>
            </a:pP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타지에서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직장생활하는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직장인들의</a:t>
            </a:r>
            <a:endParaRPr lang="en-US" sz="1341" spc="-100" dirty="0">
              <a:solidFill>
                <a:srgbClr val="4740EE"/>
              </a:solidFill>
              <a:latin typeface="Noto Sans Korean Regular"/>
              <a:ea typeface="Noto Sans Korean Regular"/>
              <a:cs typeface="Noto Sans Korean Regular"/>
            </a:endParaRPr>
          </a:p>
          <a:p>
            <a:pPr lvl="0" algn="l">
              <a:lnSpc>
                <a:spcPct val="99600"/>
              </a:lnSpc>
            </a:pP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주민등록상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거주지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주소와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회사의</a:t>
            </a:r>
            <a:endParaRPr lang="en-US" sz="1341" spc="-100" dirty="0">
              <a:solidFill>
                <a:srgbClr val="4740EE"/>
              </a:solidFill>
              <a:latin typeface="Noto Sans Korean Regular"/>
              <a:ea typeface="Noto Sans Korean Regular"/>
              <a:cs typeface="Noto Sans Korean Regular"/>
            </a:endParaRPr>
          </a:p>
          <a:p>
            <a:pPr lvl="0" algn="l">
              <a:lnSpc>
                <a:spcPct val="99600"/>
              </a:lnSpc>
            </a:pP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주소를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 </a:t>
            </a:r>
            <a:r>
              <a:rPr lang="en-US" sz="1341" spc="-100" dirty="0" err="1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조사한다</a:t>
            </a:r>
            <a:r>
              <a:rPr lang="en-US" sz="1341" spc="-100" dirty="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2700" y="2120900"/>
            <a:ext cx="1924050" cy="311150"/>
          </a:xfrm>
          <a:prstGeom prst="rect">
            <a:avLst/>
          </a:prstGeom>
        </p:spPr>
        <p:txBody>
          <a:bodyPr lIns="0" tIns="6662" rIns="0" bIns="6662" rtlCol="0" anchor="ctr"/>
          <a:lstStyle/>
          <a:p>
            <a:pPr lvl="0" algn="ctr">
              <a:lnSpc>
                <a:spcPct val="99600"/>
              </a:lnSpc>
            </a:pPr>
            <a:r>
              <a:rPr lang="en-US" sz="1640" spc="-5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계획준비 1단계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0" y="3479800"/>
            <a:ext cx="590550" cy="5905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50" y="3479800"/>
            <a:ext cx="590550" cy="5905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7450" y="2482850"/>
            <a:ext cx="3105150" cy="1905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619500" y="4813300"/>
            <a:ext cx="2679700" cy="438150"/>
          </a:xfrm>
          <a:prstGeom prst="rect">
            <a:avLst/>
          </a:prstGeom>
        </p:spPr>
        <p:txBody>
          <a:bodyPr lIns="0" tIns="9276" rIns="0" bIns="9276" rtlCol="0" anchor="ctr"/>
          <a:lstStyle/>
          <a:p>
            <a:pPr lvl="0" algn="ctr">
              <a:lnSpc>
                <a:spcPct val="99600"/>
              </a:lnSpc>
            </a:pPr>
            <a:r>
              <a:rPr lang="en-US" sz="2284" spc="-10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2단계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46500" y="5334000"/>
            <a:ext cx="2470150" cy="704850"/>
          </a:xfrm>
          <a:prstGeom prst="rect">
            <a:avLst/>
          </a:prstGeom>
        </p:spPr>
        <p:txBody>
          <a:bodyPr lIns="0" tIns="17036" rIns="0" bIns="17036" rtlCol="0" anchor="ctr"/>
          <a:lstStyle/>
          <a:p>
            <a:pPr lvl="0" algn="l">
              <a:lnSpc>
                <a:spcPct val="99600"/>
              </a:lnSpc>
            </a:pPr>
            <a:r>
              <a:rPr lang="en-US" sz="1341" spc="-10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거주지 주소와 회사 주소상의 </a:t>
            </a:r>
          </a:p>
          <a:p>
            <a:pPr lvl="0" algn="l">
              <a:lnSpc>
                <a:spcPct val="99600"/>
              </a:lnSpc>
            </a:pPr>
            <a:r>
              <a:rPr lang="en-US" sz="1341" spc="-10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거리를 정량적 데이터로</a:t>
            </a:r>
          </a:p>
          <a:p>
            <a:pPr lvl="0" algn="l">
              <a:lnSpc>
                <a:spcPct val="99600"/>
              </a:lnSpc>
            </a:pPr>
            <a:r>
              <a:rPr lang="en-US" sz="1341" spc="-10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변환한다.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81450" y="2120900"/>
            <a:ext cx="1924050" cy="311150"/>
          </a:xfrm>
          <a:prstGeom prst="rect">
            <a:avLst/>
          </a:prstGeom>
        </p:spPr>
        <p:txBody>
          <a:bodyPr lIns="0" tIns="6662" rIns="0" bIns="6662" rtlCol="0" anchor="ctr"/>
          <a:lstStyle/>
          <a:p>
            <a:pPr lvl="0" algn="ctr">
              <a:lnSpc>
                <a:spcPct val="99600"/>
              </a:lnSpc>
            </a:pPr>
            <a:r>
              <a:rPr lang="en-US" sz="1640" spc="-5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계획준비 2단계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650" y="3479800"/>
            <a:ext cx="590550" cy="5905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7550" y="3479800"/>
            <a:ext cx="590550" cy="5905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900" y="2482850"/>
            <a:ext cx="3105150" cy="19050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330950" y="4813300"/>
            <a:ext cx="2679700" cy="438150"/>
          </a:xfrm>
          <a:prstGeom prst="rect">
            <a:avLst/>
          </a:prstGeom>
        </p:spPr>
        <p:txBody>
          <a:bodyPr lIns="0" tIns="9276" rIns="0" bIns="9276" rtlCol="0" anchor="ctr"/>
          <a:lstStyle/>
          <a:p>
            <a:pPr lvl="0" algn="ctr">
              <a:lnSpc>
                <a:spcPct val="99600"/>
              </a:lnSpc>
            </a:pPr>
            <a:r>
              <a:rPr lang="en-US" sz="2284" spc="-10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3단계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7950" y="5359400"/>
            <a:ext cx="2470150" cy="647700"/>
          </a:xfrm>
          <a:prstGeom prst="rect">
            <a:avLst/>
          </a:prstGeom>
        </p:spPr>
        <p:txBody>
          <a:bodyPr lIns="0" tIns="17036" rIns="0" bIns="17036" rtlCol="0" anchor="ctr"/>
          <a:lstStyle/>
          <a:p>
            <a:pPr lvl="0" algn="l">
              <a:lnSpc>
                <a:spcPct val="99600"/>
              </a:lnSpc>
            </a:pPr>
            <a:r>
              <a:rPr lang="en-US" sz="1341" spc="-10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정량적 데이터를 기반으로 한</a:t>
            </a:r>
          </a:p>
          <a:p>
            <a:pPr lvl="0" algn="l">
              <a:lnSpc>
                <a:spcPct val="99600"/>
              </a:lnSpc>
            </a:pPr>
            <a:r>
              <a:rPr lang="en-US" sz="1341" spc="-100">
                <a:solidFill>
                  <a:srgbClr val="4740EE"/>
                </a:solidFill>
                <a:latin typeface="Noto Sans Korean Regular"/>
                <a:ea typeface="Noto Sans Korean Regular"/>
                <a:cs typeface="Noto Sans Korean Regular"/>
              </a:rPr>
              <a:t>구간 배정&amp;스코프 3에 대한 거래제를 확대시행한다.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92900" y="2120900"/>
            <a:ext cx="1924050" cy="311150"/>
          </a:xfrm>
          <a:prstGeom prst="rect">
            <a:avLst/>
          </a:prstGeom>
        </p:spPr>
        <p:txBody>
          <a:bodyPr lIns="0" tIns="6662" rIns="0" bIns="6662" rtlCol="0" anchor="ctr"/>
          <a:lstStyle/>
          <a:p>
            <a:pPr lvl="0" algn="ctr">
              <a:lnSpc>
                <a:spcPct val="99600"/>
              </a:lnSpc>
            </a:pPr>
            <a:r>
              <a:rPr lang="en-US" sz="1640" spc="-50">
                <a:solidFill>
                  <a:srgbClr val="4740EE"/>
                </a:solidFill>
                <a:latin typeface="Noto Sans CJK KR Bold"/>
                <a:ea typeface="Noto Sans CJK KR Bold"/>
                <a:cs typeface="Noto Sans CJK KR Bold"/>
              </a:rPr>
              <a:t>계획준비 3단계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7100" y="3479800"/>
            <a:ext cx="590550" cy="59055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0" y="347980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400" y="654050"/>
            <a:ext cx="754380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1단계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타지에서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직장생활하는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직장인들의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주민등록상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거주지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회사의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주소를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조사한다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550" y="1790700"/>
            <a:ext cx="5099050" cy="45339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65200" y="3505200"/>
            <a:ext cx="49466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적용우선대상은 대기업부터 진행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250" y="3937000"/>
            <a:ext cx="356870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중소기업의 대부분의 경우, 상대적으로스코프 3와 1,2의 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차이가 미묘하므로 대기업부터 우선적용하여 진행한다.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200" y="5022850"/>
            <a:ext cx="48514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연말에 실시된 인구주택총조사가 하나의 큰 예시가 될 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4250" y="5530850"/>
            <a:ext cx="46355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2025.10월 경 실시된 인구주택총조사를 통해 정부는 전국민에게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개인주민등록번호와 거주지 주소를 제출하도록 하였다. 여기에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직장주소까지 추가하여 조사하는 것도 좋을 듯 하다.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5200" y="2019300"/>
            <a:ext cx="45275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정책주최는 기업이 아닌 정부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4250" y="2444750"/>
            <a:ext cx="47244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 SNS를 통해 진행한 설문조사 결과에 따르면, 기업에서 이 사업을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진행한다고 가정했을때, 전체 응답자 중 약 73%가 거주지 정보공개에 대해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민감한 반응을 드러냈다.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296400" y="6642100"/>
            <a:ext cx="23876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 출처 : https://blog.naver.com/esginfluencer/223237254699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5200" y="3505200"/>
            <a:ext cx="49466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적용우선대상은 대기업부터 진행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250" y="3937000"/>
            <a:ext cx="356870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중소기업의 대부분의 경우, 상대적으로스코프 3와 1,2의 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차이가 미묘하므로 대기업부터 우선적용하여 진행한다.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5200" y="5022850"/>
            <a:ext cx="48514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연말에 실시된 인구주택총조사가 하나의 큰 예시가 될 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4250" y="5530850"/>
            <a:ext cx="46355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2025.10월 경 실시된 인구주택총조사를 통해 정부는 전국민에게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개인주민등록번호와 거주지 주소를 제출하도록 하였다. 여기에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직장주소까지 추가하여 조사하는 것도 좋을 듯 하다.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5200" y="2019300"/>
            <a:ext cx="45275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정책주최는 기업이 아닌 정부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4250" y="2444750"/>
            <a:ext cx="47244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 SNS를 통해 진행한 설문조사 결과에 따르면, 기업에서 이 사업을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진행한다고 가정했을때, 전체 응답자 중 약 73%가 거주지 정보공개에 대해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민감한 반응을 드러냈다.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727200"/>
            <a:ext cx="4794250" cy="4629150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D3F281AD-342B-AD09-45E4-3F2B6A903481}"/>
              </a:ext>
            </a:extLst>
          </p:cNvPr>
          <p:cNvSpPr txBox="1"/>
          <p:nvPr/>
        </p:nvSpPr>
        <p:spPr>
          <a:xfrm>
            <a:off x="1168400" y="654050"/>
            <a:ext cx="754380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1단계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타지에서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직장생활하는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직장인들의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주민등록상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거주지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회사의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주소를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조사한다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C5D45-E15A-0EA4-1D9D-9B585CE9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6D74EDEB-9F9C-D2EB-D2BA-F82BC2562607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C293B6-B23E-B1AF-217E-8C1773B2162D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김태민</a:t>
              </a: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19797BF3-5A52-CDBC-1F2F-A462520D1E5E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9A8BE1-D437-AB2B-D1DB-1BB463AB19EE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3D00C9-D36A-34B3-A9DB-2991C1815225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 err="1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탄소배출권거래제의</a:t>
              </a:r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 목표</a:t>
              </a:r>
              <a:r>
                <a:rPr lang="en-US" altLang="ko-KR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, </a:t>
              </a:r>
              <a:r>
                <a:rPr lang="ko-KR" altLang="en-US" sz="2800" dirty="0" err="1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스코프</a:t>
              </a:r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 </a:t>
              </a:r>
              <a:r>
                <a:rPr lang="en-US" altLang="ko-KR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3</a:t>
              </a:r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로의 확장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AE2F147-FE47-3BC3-0F86-3F0F439A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10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959850" y="6642100"/>
            <a:ext cx="272415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사진 출처 : http://www.adinews.co.kr/news/articleView.html?idxno=66384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5200" y="3505200"/>
            <a:ext cx="49466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적용우선대상은 대기업부터 진행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250" y="3937000"/>
            <a:ext cx="356870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중소기업의 대부분의 경우, 상대적으로스코프 3와 1,2의 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차이가 미묘하므로 대기업부터 우선적용하여 진행한다.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5200" y="5022850"/>
            <a:ext cx="48514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연말에 실시된 인구주택총조사가 하나의 큰 예시가 될 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4250" y="5530850"/>
            <a:ext cx="46355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2025.10월 경 실시된 인구주택총조사를 통해 정부는 전국민에게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개인주민등록번호와 거주지 주소를 제출하도록 하였다. 여기에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직장주소까지 추가하여 조사하는 것도 좋을 듯 하다.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5200" y="2019300"/>
            <a:ext cx="45275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정책주최는 기업이 아닌 정부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4250" y="2444750"/>
            <a:ext cx="47244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 SNS를 통해 진행한 설문조사 결과에 따르면, 기업에서 이 사업을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진행한다고 가정했을때, 전체 응답자 중 약 73%가 거주지 정보공개에 대해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민감한 반응을 드러냈다.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0" y="1803400"/>
            <a:ext cx="3917950" cy="4451350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06340BF5-D9DF-324A-FE50-2C5D94D426DC}"/>
              </a:ext>
            </a:extLst>
          </p:cNvPr>
          <p:cNvSpPr txBox="1"/>
          <p:nvPr/>
        </p:nvSpPr>
        <p:spPr>
          <a:xfrm>
            <a:off x="1168400" y="654050"/>
            <a:ext cx="754380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1단계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타지에서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직장생활하는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직장인들의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주민등록상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거주지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주소와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회사의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주소를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조사한다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404350" y="6642100"/>
            <a:ext cx="236855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43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사진 출처 : https://blog.naver.com/songrimbuza/223194379986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9650" y="3543300"/>
            <a:ext cx="49466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30km 미만은 지방에서의 정책 상용화 고려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9650" y="3975100"/>
            <a:ext cx="38227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30km를 기준으로, 미만은 이후 지방에서까지의 상용화를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고려하고 이상은 서울-경기도를 중심으로 하여 변환데이터를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산출한다.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650" y="5118100"/>
            <a:ext cx="485140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변환데이터를 기반으로 한 인센티브 제공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650" y="5530850"/>
            <a:ext cx="47752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 3 중에서도 '종업원 통근' 과 관련한 온실가스량은 비교적 작은 규모에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해당하기 때문에, 거래제에 포함시킴과 동시에 인센티브를 제공하여 자발적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참여를 유도한다.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9650" y="2266950"/>
            <a:ext cx="46609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서울-경기도 기준, 최단거리 27km / 최장거리 75km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9650" y="2641600"/>
            <a:ext cx="386715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네이버 지도를 기준으로, 단순거리 계산만 놓고 봤을때,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서울-성남(최단) 27km, 서울-평택(최장) 75km로 나타났다.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0" y="2266950"/>
            <a:ext cx="5842000" cy="385445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CF0DDCCD-D847-F967-5640-3EEF488901F5}"/>
              </a:ext>
            </a:extLst>
          </p:cNvPr>
          <p:cNvSpPr txBox="1"/>
          <p:nvPr/>
        </p:nvSpPr>
        <p:spPr>
          <a:xfrm>
            <a:off x="1168400" y="654050"/>
            <a:ext cx="754380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2단계 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거주지 주소와 회사 주소상의 거리를 정량적 데이터로 변환한다</a:t>
            </a:r>
            <a:r>
              <a:rPr 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09650" y="3543300"/>
            <a:ext cx="49466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30km 미만은 지방에서의 정책 상용화 고려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9650" y="3975100"/>
            <a:ext cx="38227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30km를 기준으로, 미만은 이후 지방에서까지의 상용화를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고려하고 이상은 서울-경기도를 중심으로 하여 변환데이터를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산출한다.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9650" y="5118100"/>
            <a:ext cx="485140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변환데이터를 기반으로 한 인센티브 제공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650" y="5530850"/>
            <a:ext cx="47752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스코프 3 중에서도 '종업원 통근' 과 관련한 온실가스량은 비교적 작은 규모에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해당하기 때문에, 거래제에 포함시킴과 동시에 인센티브를 제공하여 자발적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참여를 유도한다.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650" y="2266950"/>
            <a:ext cx="46609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서울-경기도 기준, 최단거리 27km / 최장거리 75km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9650" y="2641600"/>
            <a:ext cx="386715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네이버 지도를 기준으로, 단순거리 계산만 놓고 봤을때,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서울-성남(최단) 27km, 서울-평택(최장) 75km로 나타났다.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050" y="2222500"/>
            <a:ext cx="5765800" cy="393700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17EE6408-D9BF-4CC0-8F5B-AA8B6C77EB0C}"/>
              </a:ext>
            </a:extLst>
          </p:cNvPr>
          <p:cNvSpPr txBox="1"/>
          <p:nvPr/>
        </p:nvSpPr>
        <p:spPr>
          <a:xfrm>
            <a:off x="1168400" y="654050"/>
            <a:ext cx="754380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3단계 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정량적 데이터를 기반으로 한 구간배정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&amp;</a:t>
            </a:r>
            <a:r>
              <a:rPr lang="ko-KR" alt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스코프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3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에 대한 </a:t>
            </a:r>
            <a:r>
              <a:rPr lang="ko-KR" alt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배출권거래제를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확대 시행한다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제안아이디어・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03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09650" y="3543300"/>
            <a:ext cx="495300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처음부터 완벽한 정책 시행 불가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6950" y="4083050"/>
            <a:ext cx="396240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첫 술에 배부를 순 없다. 한계를 인정하고 적극적인 소통을 통해 차차 개선해 나가야 한다.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9650" y="5118100"/>
            <a:ext cx="485140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한계 인정&amp;지속적 소통을 통한 점진적 개선 필요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650" y="5530850"/>
            <a:ext cx="47752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데이터를 추산하다보면, 구간들 사이의 분포경향성을 파악할 수 있다.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특정집단에 합계치가 쏠릴 경우, 감축노력의 인센티브 정도를 높여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쏠림현상을 방지한다.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650" y="2228850"/>
            <a:ext cx="46672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MVP(최소기능제품)을 우선 출시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9650" y="2641600"/>
            <a:ext cx="386715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MVP를 우선 출시하여 기업과 직장인들의 목소리를 최대한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들으려고 노력한다.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0" y="2419350"/>
            <a:ext cx="5238750" cy="393065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9A8D5D90-486D-596F-64A9-F331954AF801}"/>
              </a:ext>
            </a:extLst>
          </p:cNvPr>
          <p:cNvSpPr txBox="1"/>
          <p:nvPr/>
        </p:nvSpPr>
        <p:spPr>
          <a:xfrm>
            <a:off x="1168399" y="654050"/>
            <a:ext cx="8591617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122000"/>
              </a:lnSpc>
            </a:pP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"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스코프3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확대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“  3-1단계</a:t>
            </a:r>
          </a:p>
          <a:p>
            <a:pPr>
              <a:lnSpc>
                <a:spcPct val="122000"/>
              </a:lnSpc>
            </a:pP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MVP(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최소기능제품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)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을 출시하고 직장인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&amp;</a:t>
            </a:r>
            <a:r>
              <a:rPr lang="ko-KR" altLang="en-US" sz="1600" spc="-50" dirty="0" err="1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기업들과의</a:t>
            </a:r>
            <a:r>
              <a:rPr lang="ko-KR" altLang="en-US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 적극적인 소통을 통해 점진적으로 개선해 나간다</a:t>
            </a:r>
            <a:r>
              <a:rPr lang="en-US" altLang="ko-KR" sz="1600" spc="-50" dirty="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.</a:t>
            </a:r>
            <a:endParaRPr lang="en-US" sz="1404" spc="-50" dirty="0">
              <a:solidFill>
                <a:srgbClr val="000000"/>
              </a:solidFill>
              <a:latin typeface="Pretendard SemiBold"/>
              <a:ea typeface="Pretendard SemiBold"/>
              <a:cs typeface="Pretendard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400" y="577850"/>
            <a:ext cx="8877300" cy="13652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 algn="l">
              <a:lnSpc>
                <a:spcPct val="99600"/>
              </a:lnSpc>
            </a:pPr>
            <a:r>
              <a:rPr lang="en-US" sz="3671" u="sng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기대효과 1</a:t>
            </a:r>
          </a:p>
          <a:p>
            <a:pPr lvl="0" algn="l">
              <a:lnSpc>
                <a:spcPct val="99600"/>
              </a:lnSpc>
            </a:pPr>
            <a:r>
              <a:rPr lang="en-US" sz="3671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휘발유/경유차 → 전기차 선순환 구조 형성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기대효과・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04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950" y="2838450"/>
            <a:ext cx="2451100" cy="10985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2832100"/>
            <a:ext cx="1790700" cy="1111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650" y="2844800"/>
            <a:ext cx="2451100" cy="10985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8300" y="2844800"/>
            <a:ext cx="2438400" cy="10985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556000" y="3111500"/>
            <a:ext cx="723900" cy="539750"/>
          </a:xfrm>
          <a:prstGeom prst="rect">
            <a:avLst/>
          </a:prstGeom>
        </p:spPr>
        <p:txBody>
          <a:bodyPr lIns="0" tIns="62084" rIns="0" bIns="62084" rtlCol="0" anchor="ctr"/>
          <a:lstStyle/>
          <a:p>
            <a:pPr lvl="0" algn="ctr">
              <a:lnSpc>
                <a:spcPct val="73371"/>
              </a:lnSpc>
            </a:pPr>
            <a:r>
              <a:rPr lang="en-US" sz="1895" spc="-100">
                <a:solidFill>
                  <a:srgbClr val="0061F0"/>
                </a:solidFill>
                <a:latin typeface="NanumSquare ExtraBold"/>
                <a:ea typeface="NanumSquare ExtraBold"/>
                <a:cs typeface="NanumSquare ExtraBold"/>
              </a:rPr>
              <a:t>2nd.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61050" y="3111500"/>
            <a:ext cx="723900" cy="539750"/>
          </a:xfrm>
          <a:prstGeom prst="rect">
            <a:avLst/>
          </a:prstGeom>
        </p:spPr>
        <p:txBody>
          <a:bodyPr lIns="0" tIns="62084" rIns="0" bIns="62084" rtlCol="0" anchor="ctr"/>
          <a:lstStyle/>
          <a:p>
            <a:pPr lvl="0" algn="ctr">
              <a:lnSpc>
                <a:spcPct val="73371"/>
              </a:lnSpc>
            </a:pPr>
            <a:r>
              <a:rPr lang="en-US" sz="1895" spc="-100">
                <a:solidFill>
                  <a:srgbClr val="0061F0"/>
                </a:solidFill>
                <a:latin typeface="NanumSquare ExtraBold"/>
                <a:ea typeface="NanumSquare ExtraBold"/>
                <a:cs typeface="NanumSquare ExtraBold"/>
              </a:rPr>
              <a:t>3rd.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47050" y="3111500"/>
            <a:ext cx="723900" cy="539750"/>
          </a:xfrm>
          <a:prstGeom prst="rect">
            <a:avLst/>
          </a:prstGeom>
        </p:spPr>
        <p:txBody>
          <a:bodyPr lIns="0" tIns="62084" rIns="0" bIns="62084" rtlCol="0" anchor="ctr"/>
          <a:lstStyle/>
          <a:p>
            <a:pPr lvl="0" algn="ctr">
              <a:lnSpc>
                <a:spcPct val="73371"/>
              </a:lnSpc>
            </a:pPr>
            <a:r>
              <a:rPr lang="en-US" sz="1895" spc="-100">
                <a:solidFill>
                  <a:srgbClr val="0061F0"/>
                </a:solidFill>
                <a:latin typeface="NanumSquare ExtraBold"/>
                <a:ea typeface="NanumSquare ExtraBold"/>
                <a:cs typeface="NanumSquare ExtraBold"/>
              </a:rPr>
              <a:t>4th.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07650" y="3111500"/>
            <a:ext cx="723900" cy="539750"/>
          </a:xfrm>
          <a:prstGeom prst="rect">
            <a:avLst/>
          </a:prstGeom>
        </p:spPr>
        <p:txBody>
          <a:bodyPr lIns="0" tIns="62084" rIns="0" bIns="62084" rtlCol="0" anchor="ctr"/>
          <a:lstStyle/>
          <a:p>
            <a:pPr lvl="0" algn="ctr">
              <a:lnSpc>
                <a:spcPct val="73371"/>
              </a:lnSpc>
            </a:pPr>
            <a:r>
              <a:rPr lang="en-US" sz="1895" spc="-100">
                <a:solidFill>
                  <a:srgbClr val="0061F0"/>
                </a:solidFill>
                <a:latin typeface="NanumSquare ExtraBold"/>
                <a:ea typeface="NanumSquare ExtraBold"/>
                <a:cs typeface="NanumSquare ExtraBold"/>
              </a:rPr>
              <a:t>5th.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850" y="3892550"/>
            <a:ext cx="1771650" cy="20574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450" y="3905250"/>
            <a:ext cx="1771650" cy="2044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2050" y="3917950"/>
            <a:ext cx="1771650" cy="2032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6300" y="3905250"/>
            <a:ext cx="1771650" cy="20447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054350" y="4781550"/>
            <a:ext cx="1644650" cy="685800"/>
          </a:xfrm>
          <a:prstGeom prst="rect">
            <a:avLst/>
          </a:prstGeom>
        </p:spPr>
        <p:txBody>
          <a:bodyPr lIns="0" tIns="8112" rIns="0" bIns="8112" rtlCol="0" anchor="ctr"/>
          <a:lstStyle/>
          <a:p>
            <a:pPr lvl="0" algn="ctr">
              <a:lnSpc>
                <a:spcPct val="108314"/>
              </a:lnSpc>
            </a:pPr>
            <a:r>
              <a:rPr lang="en-US" sz="1345" spc="-50" dirty="0" err="1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스코프</a:t>
            </a:r>
            <a:r>
              <a:rPr lang="en-US" sz="1345" spc="-50" dirty="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 3에서 </a:t>
            </a:r>
            <a:r>
              <a:rPr lang="en-US" sz="1345" spc="-50" dirty="0" err="1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탄소배출량을</a:t>
            </a:r>
            <a:r>
              <a:rPr lang="en-US" sz="1345" spc="-50" dirty="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 </a:t>
            </a:r>
            <a:r>
              <a:rPr lang="en-US" sz="1345" spc="-50" dirty="0" err="1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기반한</a:t>
            </a:r>
            <a:r>
              <a:rPr lang="en-US" sz="1345" spc="-50" dirty="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 </a:t>
            </a:r>
            <a:r>
              <a:rPr lang="en-US" sz="1345" spc="-50" dirty="0" err="1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변환데이터</a:t>
            </a:r>
            <a:endParaRPr lang="en-US" sz="1345" spc="-50" dirty="0">
              <a:solidFill>
                <a:srgbClr val="FFFFFF"/>
              </a:solidFill>
              <a:latin typeface="NanumSquare Light"/>
              <a:ea typeface="NanumSquare Light"/>
              <a:cs typeface="NanumSquare Light"/>
            </a:endParaRPr>
          </a:p>
          <a:p>
            <a:pPr lvl="0" algn="ctr">
              <a:lnSpc>
                <a:spcPct val="108314"/>
              </a:lnSpc>
            </a:pPr>
            <a:r>
              <a:rPr lang="en-US" sz="1345" spc="-50" dirty="0" err="1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적용</a:t>
            </a:r>
            <a:endParaRPr lang="en-US" sz="1345" spc="-50" dirty="0">
              <a:solidFill>
                <a:srgbClr val="FFFFFF"/>
              </a:solidFill>
              <a:latin typeface="NanumSquare Light"/>
              <a:ea typeface="NanumSquare Light"/>
              <a:cs typeface="NanumSquare Ligh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391150" y="4781550"/>
            <a:ext cx="1555750" cy="685800"/>
          </a:xfrm>
          <a:prstGeom prst="rect">
            <a:avLst/>
          </a:prstGeom>
        </p:spPr>
        <p:txBody>
          <a:bodyPr lIns="0" tIns="8112" rIns="0" bIns="8112" rtlCol="0" anchor="ctr"/>
          <a:lstStyle/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운행거리와 별개로</a:t>
            </a:r>
          </a:p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석유차-디센티브</a:t>
            </a:r>
          </a:p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전기차-인센티브 적용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75550" y="4781550"/>
            <a:ext cx="1695450" cy="685800"/>
          </a:xfrm>
          <a:prstGeom prst="rect">
            <a:avLst/>
          </a:prstGeom>
        </p:spPr>
        <p:txBody>
          <a:bodyPr lIns="0" tIns="8112" rIns="0" bIns="8112" rtlCol="0" anchor="ctr"/>
          <a:lstStyle/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기업은 자동차 회사와</a:t>
            </a:r>
          </a:p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제휴협약을 통해</a:t>
            </a:r>
          </a:p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직원들 </a:t>
            </a:r>
            <a:r>
              <a:rPr lang="en-US" sz="1345" b="1" i="1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전기차 구매 유도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06000" y="4781550"/>
            <a:ext cx="1555750" cy="685800"/>
          </a:xfrm>
          <a:prstGeom prst="rect">
            <a:avLst/>
          </a:prstGeom>
        </p:spPr>
        <p:txBody>
          <a:bodyPr lIns="0" tIns="8112" rIns="0" bIns="8112" rtlCol="0" anchor="ctr"/>
          <a:lstStyle/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자동차 회사</a:t>
            </a:r>
          </a:p>
          <a:p>
            <a:pPr lvl="0" algn="ctr">
              <a:lnSpc>
                <a:spcPct val="108314"/>
              </a:lnSpc>
            </a:pPr>
            <a:r>
              <a:rPr lang="en-US" sz="1345" b="1" i="1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ESG경영</a:t>
            </a: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 위해</a:t>
            </a:r>
          </a:p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전기차 생산량 증대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2838450"/>
            <a:ext cx="2438400" cy="109855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89050" y="3105150"/>
            <a:ext cx="723900" cy="539750"/>
          </a:xfrm>
          <a:prstGeom prst="rect">
            <a:avLst/>
          </a:prstGeom>
        </p:spPr>
        <p:txBody>
          <a:bodyPr lIns="0" tIns="62084" rIns="0" bIns="62084" rtlCol="0" anchor="ctr"/>
          <a:lstStyle/>
          <a:p>
            <a:pPr lvl="0" algn="ctr">
              <a:lnSpc>
                <a:spcPct val="73371"/>
              </a:lnSpc>
            </a:pPr>
            <a:r>
              <a:rPr lang="en-US" sz="1895" spc="-100">
                <a:solidFill>
                  <a:srgbClr val="0061F0"/>
                </a:solidFill>
                <a:latin typeface="NanumSquare ExtraBold"/>
                <a:ea typeface="NanumSquare ExtraBold"/>
                <a:cs typeface="NanumSquare ExtraBold"/>
              </a:rPr>
              <a:t>1st.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250" y="3886200"/>
            <a:ext cx="1771650" cy="20574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787400" y="4997450"/>
            <a:ext cx="1644650" cy="241300"/>
          </a:xfrm>
          <a:prstGeom prst="rect">
            <a:avLst/>
          </a:prstGeom>
        </p:spPr>
        <p:txBody>
          <a:bodyPr lIns="0" tIns="8112" rIns="0" bIns="8112" rtlCol="0" anchor="ctr"/>
          <a:lstStyle/>
          <a:p>
            <a:pPr lvl="0" algn="ctr">
              <a:lnSpc>
                <a:spcPct val="108314"/>
              </a:lnSpc>
            </a:pPr>
            <a:r>
              <a:rPr lang="en-US" sz="1345" spc="-50">
                <a:solidFill>
                  <a:srgbClr val="FFFFFF"/>
                </a:solidFill>
                <a:latin typeface="NanumSquare Light"/>
                <a:ea typeface="NanumSquare Light"/>
                <a:cs typeface="NanumSquare Light"/>
              </a:rPr>
              <a:t>자가용 이용 컨트롤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400" y="654050"/>
            <a:ext cx="7397750" cy="12128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 algn="l">
              <a:lnSpc>
                <a:spcPct val="99600"/>
              </a:lnSpc>
            </a:pPr>
            <a:r>
              <a:rPr lang="en-US" sz="3671" u="sng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기대효과 2</a:t>
            </a:r>
          </a:p>
          <a:p>
            <a:pPr lvl="0" algn="l">
              <a:lnSpc>
                <a:spcPct val="99600"/>
              </a:lnSpc>
            </a:pPr>
            <a:r>
              <a:rPr lang="en-US" sz="3671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연간 1,800만톤의 온실가스량 감축 가능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기대효과・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04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65200" y="781050"/>
            <a:ext cx="38100" cy="1016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3429000"/>
            <a:ext cx="10744200" cy="1943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2450" y="2324100"/>
            <a:ext cx="8997950" cy="8382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주행시 1km당 탄소배출량은 석유차 - 154g / 전기차 0g</a:t>
            </a:r>
          </a:p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 외곽에 지어진 경기도 | 인구 총 1,400만명</a:t>
            </a:r>
          </a:p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이들 중 30%가 석유차를 하루에 왕복 80km(중간값)씩 365일 운행한다고 가정했을때.(출퇴근 한에서)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8850" y="3613150"/>
            <a:ext cx="7689850" cy="14922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680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계산식</a:t>
            </a:r>
          </a:p>
          <a:p>
            <a:pPr lvl="0" algn="l">
              <a:lnSpc>
                <a:spcPct val="116199"/>
              </a:lnSpc>
            </a:pPr>
            <a:r>
              <a:rPr lang="en-US" sz="33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14,000,000</a:t>
            </a:r>
            <a:r>
              <a:rPr lang="en-US" sz="15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만명</a:t>
            </a:r>
            <a:r>
              <a:rPr lang="en-US" sz="33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 x 0.3 x 80</a:t>
            </a:r>
            <a:r>
              <a:rPr lang="en-US" sz="1560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km</a:t>
            </a:r>
            <a:r>
              <a:rPr lang="en-US" sz="33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 x 365</a:t>
            </a:r>
            <a:r>
              <a:rPr lang="en-US" sz="1560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일</a:t>
            </a:r>
            <a:r>
              <a:rPr lang="en-US" sz="33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 x 154</a:t>
            </a:r>
            <a:r>
              <a:rPr lang="en-US" sz="1560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g</a:t>
            </a:r>
          </a:p>
          <a:p>
            <a:pPr lvl="0" algn="l">
              <a:lnSpc>
                <a:spcPct val="116199"/>
              </a:lnSpc>
            </a:pPr>
            <a:r>
              <a:rPr lang="en-US" sz="3358">
                <a:solidFill>
                  <a:srgbClr val="FFFFFF"/>
                </a:solidFill>
                <a:latin typeface="Pretendard Regular"/>
                <a:ea typeface="Pretendard Regular"/>
                <a:cs typeface="Pretendard Regular"/>
              </a:rPr>
              <a:t>= 18,886,560,000,000 (약 1,800만톤)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450" y="5861050"/>
            <a:ext cx="113284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782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출퇴근시 자가이용 대신 대중교통 이용 | 연간 1,800만톤의 온실가스량 감축 기대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53100" y="5441950"/>
            <a:ext cx="349250" cy="355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7150" y="1079500"/>
            <a:ext cx="7004050" cy="2527300"/>
          </a:xfrm>
          <a:prstGeom prst="rect">
            <a:avLst/>
          </a:prstGeom>
        </p:spPr>
        <p:txBody>
          <a:bodyPr lIns="0" tIns="134357" rIns="0" bIns="134357" rtlCol="0" anchor="ctr"/>
          <a:lstStyle/>
          <a:p>
            <a:pPr lvl="0" algn="ctr">
              <a:lnSpc>
                <a:spcPct val="89640"/>
              </a:lnSpc>
            </a:pPr>
            <a:r>
              <a:rPr lang="en-US" sz="6612" spc="-100">
                <a:solidFill>
                  <a:srgbClr val="595959"/>
                </a:solidFill>
                <a:latin typeface="Pretendard SemiBold"/>
                <a:ea typeface="Pretendard SemiBold"/>
                <a:cs typeface="Pretendard SemiBold"/>
              </a:rPr>
              <a:t>경청해주셔서</a:t>
            </a:r>
          </a:p>
          <a:p>
            <a:pPr lvl="0" algn="ctr">
              <a:lnSpc>
                <a:spcPct val="89640"/>
              </a:lnSpc>
            </a:pPr>
            <a:r>
              <a:rPr lang="en-US" sz="6612" spc="-100">
                <a:solidFill>
                  <a:srgbClr val="595959"/>
                </a:solidFill>
                <a:latin typeface="Pretendard SemiBold"/>
                <a:ea typeface="Pretendard SemiBold"/>
                <a:cs typeface="Pretendard SemiBold"/>
              </a:rPr>
              <a:t>감사합니다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466850" y="4260850"/>
            <a:ext cx="9258300" cy="213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816600"/>
            <a:ext cx="11125200" cy="603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4692650"/>
            <a:ext cx="615950" cy="615950"/>
          </a:xfrm>
          <a:prstGeom prst="rect">
            <a:avLst/>
          </a:prstGeom>
          <a:effectLst>
            <a:outerShdw blurRad="264864" dist="113716" dir="2700000">
              <a:srgbClr val="000000">
                <a:alpha val="9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100" y="4851400"/>
            <a:ext cx="273050" cy="3111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50" y="3371850"/>
            <a:ext cx="1016000" cy="1016000"/>
          </a:xfrm>
          <a:prstGeom prst="rect">
            <a:avLst/>
          </a:prstGeom>
          <a:effectLst>
            <a:outerShdw blurRad="437062" dist="187647" dir="2700000">
              <a:srgbClr val="000000">
                <a:alpha val="9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300" y="3727450"/>
            <a:ext cx="444500" cy="3365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550" y="4375150"/>
            <a:ext cx="647700" cy="647700"/>
          </a:xfrm>
          <a:prstGeom prst="rect">
            <a:avLst/>
          </a:prstGeom>
          <a:effectLst>
            <a:outerShdw blurRad="213549" dist="119468" dir="2700000">
              <a:srgbClr val="000000">
                <a:alpha val="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6100" y="4432300"/>
            <a:ext cx="495300" cy="4953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11600" y="6007100"/>
            <a:ext cx="4419600" cy="215900"/>
          </a:xfrm>
          <a:prstGeom prst="rect">
            <a:avLst/>
          </a:prstGeom>
        </p:spPr>
        <p:txBody>
          <a:bodyPr lIns="0" tIns="15595" rIns="0" bIns="15595" rtlCol="0" anchor="ctr"/>
          <a:lstStyle/>
          <a:p>
            <a:pPr lvl="0" algn="l">
              <a:lnSpc>
                <a:spcPct val="99600"/>
              </a:lnSpc>
            </a:pPr>
            <a:r>
              <a:rPr lang="en-US" sz="1228" b="1">
                <a:solidFill>
                  <a:srgbClr val="FFFFFF"/>
                </a:solidFill>
                <a:latin typeface="Pretendard SemiBold"/>
                <a:ea typeface="Pretendard SemiBold"/>
                <a:cs typeface="Pretendard SemiBold"/>
              </a:rPr>
              <a:t>기후환경리더 8기 1팀 | 七顚八起 | 전남대학교 지구환경과학부 김태민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18000" y="3441700"/>
            <a:ext cx="3556000" cy="25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1100"/>
              </a:lnSpc>
            </a:pPr>
            <a:r>
              <a:rPr lang="en-US" sz="1711" spc="-100">
                <a:solidFill>
                  <a:srgbClr val="595959">
                    <a:alpha val="65098"/>
                  </a:srgbClr>
                </a:solidFill>
                <a:latin typeface="Pretendard Light"/>
                <a:ea typeface="Pretendard Light"/>
                <a:cs typeface="Pretendard Light"/>
              </a:rPr>
              <a:t>미래를 위한 현재의 선택 | FOR NET ZERO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D71CF-FDD8-B6C7-E2B8-09AAC042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43CB23F-AFDD-57E6-F352-90B86448BA3F}"/>
              </a:ext>
            </a:extLst>
          </p:cNvPr>
          <p:cNvGrpSpPr/>
          <p:nvPr/>
        </p:nvGrpSpPr>
        <p:grpSpPr>
          <a:xfrm>
            <a:off x="1443057" y="2767280"/>
            <a:ext cx="10100383" cy="1297731"/>
            <a:chOff x="1443057" y="2767280"/>
            <a:chExt cx="10100383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9535E6-BC69-D299-A3FC-7FAC230811EC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박시연</a:t>
              </a: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13D053C4-41B1-0EE0-6D8A-102D65A873B9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97A97F-2ED4-CE5E-EE7D-1B89A8D13157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EB6740-33C3-938A-1CAE-0D551D1FF2BD}"/>
                </a:ext>
              </a:extLst>
            </p:cNvPr>
            <p:cNvSpPr txBox="1"/>
            <p:nvPr/>
          </p:nvSpPr>
          <p:spPr>
            <a:xfrm>
              <a:off x="1509369" y="3167390"/>
              <a:ext cx="100340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과잉소비와 탄소식민주의를 넘어 새로운 모델로 </a:t>
              </a:r>
              <a:r>
                <a:rPr lang="en-US" altLang="ko-KR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- CPCJ Framework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6354B76-FE1A-6C0E-D3F1-55F68F6C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2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200" y="1695450"/>
            <a:ext cx="11277600" cy="1911350"/>
          </a:xfrm>
          <a:prstGeom prst="rect">
            <a:avLst/>
          </a:prstGeom>
        </p:spPr>
        <p:txBody>
          <a:bodyPr lIns="0" tIns="71967" rIns="0" bIns="0" rtlCol="0" anchor="t"/>
          <a:lstStyle/>
          <a:p>
            <a:pPr lvl="0" algn="l">
              <a:lnSpc>
                <a:spcPct val="102089"/>
              </a:lnSpc>
            </a:pPr>
            <a:r>
              <a:rPr lang="en-US" sz="4667" dirty="0" err="1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과잉소비와</a:t>
            </a:r>
            <a:r>
              <a:rPr lang="en-US" sz="4667" dirty="0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sz="4667" dirty="0" err="1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탄소식민주의를</a:t>
            </a:r>
            <a:r>
              <a:rPr lang="en-US" sz="4667" dirty="0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sz="4667" dirty="0" err="1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넘어</a:t>
            </a:r>
            <a:r>
              <a:rPr lang="en-US" sz="4667" dirty="0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sz="4667" dirty="0" err="1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새로운</a:t>
            </a:r>
            <a:r>
              <a:rPr lang="en-US" sz="4667" dirty="0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sz="4667" dirty="0" err="1">
                <a:solidFill>
                  <a:srgbClr val="595959"/>
                </a:solidFill>
                <a:latin typeface="Pretendard ExtraBold"/>
                <a:ea typeface="Pretendard ExtraBold"/>
                <a:cs typeface="Pretendard ExtraBold"/>
              </a:rPr>
              <a:t>모델로</a:t>
            </a:r>
            <a:r>
              <a:rPr lang="en-US" sz="6667" dirty="0" err="1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CPCJ</a:t>
            </a:r>
            <a:r>
              <a:rPr lang="en-US" sz="6667" dirty="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 Framework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0900" y="5245100"/>
            <a:ext cx="4305300" cy="736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25329"/>
              </a:lnSpc>
            </a:pPr>
            <a:r>
              <a:rPr lang="en-US" sz="2000" spc="50" dirty="0" err="1">
                <a:solidFill>
                  <a:srgbClr val="595959"/>
                </a:solidFill>
                <a:latin typeface="Pretendard Bold"/>
                <a:ea typeface="Pretendard Bold"/>
                <a:cs typeface="Pretendard Bold"/>
              </a:rPr>
              <a:t>기후환경리더</a:t>
            </a:r>
            <a:r>
              <a:rPr lang="en-US" sz="2000" spc="50" dirty="0">
                <a:solidFill>
                  <a:srgbClr val="595959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spc="50" dirty="0" err="1">
                <a:solidFill>
                  <a:srgbClr val="595959"/>
                </a:solidFill>
                <a:latin typeface="Pretendard Bold"/>
                <a:ea typeface="Pretendard Bold"/>
                <a:cs typeface="Pretendard Bold"/>
              </a:rPr>
              <a:t>양성과정</a:t>
            </a:r>
            <a:r>
              <a:rPr lang="en-US" sz="2000" spc="50" dirty="0">
                <a:solidFill>
                  <a:srgbClr val="595959"/>
                </a:solidFill>
                <a:latin typeface="Pretendard Bold"/>
                <a:ea typeface="Pretendard Bold"/>
                <a:cs typeface="Pretendard Bold"/>
              </a:rPr>
              <a:t> 8기</a:t>
            </a:r>
          </a:p>
          <a:p>
            <a:pPr lvl="0" algn="r">
              <a:lnSpc>
                <a:spcPct val="125329"/>
              </a:lnSpc>
            </a:pPr>
            <a:r>
              <a:rPr lang="en-US" sz="2000" spc="50" dirty="0" err="1">
                <a:solidFill>
                  <a:srgbClr val="595959"/>
                </a:solidFill>
                <a:latin typeface="Pretendard Bold"/>
                <a:ea typeface="Pretendard Bold"/>
                <a:cs typeface="Pretendard Bold"/>
              </a:rPr>
              <a:t>박시연</a:t>
            </a:r>
            <a:endParaRPr lang="en-US" sz="2000" spc="50" dirty="0">
              <a:solidFill>
                <a:srgbClr val="595959"/>
              </a:solidFill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38200" y="5803900"/>
            <a:ext cx="4927600" cy="1778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16199"/>
              </a:lnSpc>
              <a:defRPr/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유</a:t>
            </a:r>
            <a:r>
              <a:rPr lang="ko-KR" alt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튜브 송필드</a:t>
            </a: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, 제이제이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876300"/>
            <a:ext cx="5238750" cy="294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29300" y="4318000"/>
            <a:ext cx="5740400" cy="5905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333">
                <a:solidFill>
                  <a:srgbClr val="D94925"/>
                </a:solidFill>
                <a:latin typeface="Pretendard Bold"/>
                <a:ea typeface="Pretendard Bold"/>
                <a:cs typeface="Pretendard Bold"/>
              </a:rPr>
              <a:t>“할인 특가” “매진 임박”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83300" y="3822700"/>
            <a:ext cx="492760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테무(TEMU)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96100" y="5060950"/>
            <a:ext cx="361315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000">
                <a:solidFill>
                  <a:srgbClr val="FD6F22"/>
                </a:solidFill>
                <a:highlight>
                  <a:srgbClr val="231815"/>
                </a:highlight>
                <a:latin typeface="Pretendard Bold"/>
                <a:ea typeface="Pretendard Bold"/>
                <a:cs typeface="Pretendard Bold"/>
              </a:rPr>
              <a:t> 쇼핑의 게임화 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38200" y="3321009"/>
            <a:ext cx="4419600" cy="247019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39916" y="825245"/>
            <a:ext cx="4417885" cy="2491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480050" y="2133600"/>
            <a:ext cx="7061200" cy="7061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051550" y="4038600"/>
            <a:ext cx="7016750" cy="7016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2216150"/>
            <a:ext cx="546100" cy="54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0" y="2355850"/>
            <a:ext cx="241300" cy="2730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850" y="4711700"/>
            <a:ext cx="1016000" cy="1016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350" y="5060950"/>
            <a:ext cx="444500" cy="336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825500" y="5702300"/>
            <a:ext cx="38100" cy="4762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4350" y="3270250"/>
            <a:ext cx="647700" cy="647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6900" y="3327400"/>
            <a:ext cx="495300" cy="4953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5500" y="1720850"/>
            <a:ext cx="6788150" cy="1435100"/>
          </a:xfrm>
          <a:prstGeom prst="rect">
            <a:avLst/>
          </a:prstGeom>
        </p:spPr>
        <p:txBody>
          <a:bodyPr lIns="0" tIns="82938" rIns="0" bIns="82938" rtlCol="0" anchor="ctr"/>
          <a:lstStyle/>
          <a:p>
            <a:pPr lvl="0" algn="l">
              <a:lnSpc>
                <a:spcPct val="99600"/>
              </a:lnSpc>
            </a:pPr>
            <a:r>
              <a:rPr lang="en-US" sz="6531" b="1" spc="-10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스코프</a:t>
            </a:r>
            <a:r>
              <a:rPr lang="en-US" sz="6531" b="1" spc="-10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3로의 </a:t>
            </a:r>
            <a:r>
              <a:rPr lang="en-US" sz="6531" b="1" spc="-10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확장</a:t>
            </a:r>
            <a:endParaRPr lang="en-US" sz="6531" b="1" spc="-10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5500" y="933450"/>
            <a:ext cx="9137650" cy="1162050"/>
          </a:xfrm>
          <a:prstGeom prst="rect">
            <a:avLst/>
          </a:prstGeom>
        </p:spPr>
        <p:txBody>
          <a:bodyPr lIns="0" tIns="82938" rIns="0" bIns="82938" rtlCol="0" anchor="ctr"/>
          <a:lstStyle/>
          <a:p>
            <a:pPr lvl="0" algn="l">
              <a:lnSpc>
                <a:spcPct val="99600"/>
              </a:lnSpc>
            </a:pPr>
            <a:r>
              <a:rPr lang="en-US" sz="6531" b="1" spc="-150" dirty="0" err="1">
                <a:solidFill>
                  <a:srgbClr val="22222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탄소배출권거래제의</a:t>
            </a:r>
            <a:r>
              <a:rPr lang="en-US" sz="6531" b="1" spc="-150" dirty="0">
                <a:solidFill>
                  <a:srgbClr val="22222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6531" b="1" spc="-150" dirty="0" err="1">
                <a:solidFill>
                  <a:srgbClr val="22222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목표</a:t>
            </a:r>
            <a:endParaRPr lang="en-US" sz="6531" b="1" spc="-150" dirty="0">
              <a:solidFill>
                <a:srgbClr val="22222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9950" y="3060700"/>
            <a:ext cx="5568950" cy="273050"/>
          </a:xfrm>
          <a:prstGeom prst="rect">
            <a:avLst/>
          </a:prstGeom>
        </p:spPr>
        <p:txBody>
          <a:bodyPr lIns="0" tIns="19676" rIns="0" bIns="19676" rtlCol="0" anchor="ctr"/>
          <a:lstStyle/>
          <a:p>
            <a:pPr lvl="0" algn="l">
              <a:lnSpc>
                <a:spcPct val="99600"/>
              </a:lnSpc>
            </a:pPr>
            <a:r>
              <a:rPr lang="en-US" sz="1549" spc="-5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미래를 위한 현재의 선택 | FOR NET ZERO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1400" y="5664200"/>
            <a:ext cx="2413000" cy="311150"/>
          </a:xfrm>
          <a:prstGeom prst="rect">
            <a:avLst/>
          </a:prstGeom>
        </p:spPr>
        <p:txBody>
          <a:bodyPr lIns="0" tIns="17949" rIns="0" bIns="17949" rtlCol="0" anchor="ctr"/>
          <a:lstStyle/>
          <a:p>
            <a:pPr lvl="0" algn="l">
              <a:lnSpc>
                <a:spcPct val="99600"/>
              </a:lnSpc>
            </a:pPr>
            <a:r>
              <a:rPr lang="en-US" sz="1413" b="1" dirty="0" err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기후환경리더</a:t>
            </a:r>
            <a:r>
              <a:rPr lang="en-US" sz="1413" b="1" dirty="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 </a:t>
            </a:r>
            <a:r>
              <a:rPr lang="ko-KR" altLang="en-US" sz="1413" b="1" dirty="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양성과정</a:t>
            </a:r>
            <a:r>
              <a:rPr lang="en-US" sz="1413" b="1" dirty="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 8기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1400" y="5975350"/>
            <a:ext cx="3263900" cy="228600"/>
          </a:xfrm>
          <a:prstGeom prst="rect">
            <a:avLst/>
          </a:prstGeom>
        </p:spPr>
        <p:txBody>
          <a:bodyPr lIns="0" tIns="13046" rIns="0" bIns="13046" rtlCol="0" anchor="ctr"/>
          <a:lstStyle/>
          <a:p>
            <a:pPr lvl="0" algn="l">
              <a:lnSpc>
                <a:spcPct val="99600"/>
              </a:lnSpc>
            </a:pPr>
            <a:r>
              <a:rPr lang="en-US" sz="1027">
                <a:solidFill>
                  <a:srgbClr val="000000">
                    <a:alpha val="50980"/>
                  </a:srgbClr>
                </a:solidFill>
                <a:latin typeface="Pretendard Light"/>
                <a:ea typeface="Pretendard Light"/>
                <a:cs typeface="Pretendard Light"/>
              </a:rPr>
              <a:t>전남대학교 지구환경과학부 김태민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1384300" y="1974850"/>
            <a:ext cx="5918200" cy="43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1460500" y="3359150"/>
            <a:ext cx="5918200" cy="431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1350" y="3460750"/>
            <a:ext cx="4483100" cy="247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40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초저가 대량 판매 플랫폼의 등장과 환경문제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1500" y="2076450"/>
            <a:ext cx="4483100" cy="247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40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과잉소비행태의 주범, 패스트패션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2700" y="2089150"/>
            <a:ext cx="628650" cy="234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333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8900" y="3460750"/>
            <a:ext cx="628650" cy="234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333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7200" y="3879850"/>
            <a:ext cx="6330950" cy="11176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49400"/>
              </a:lnSpc>
              <a:defRPr/>
            </a:pP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생산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포장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수송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소비의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전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과정에서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심각한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수준의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온실가스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방출</a:t>
            </a:r>
            <a:endParaRPr lang="en-US" sz="1267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49400"/>
              </a:lnSpc>
              <a:defRPr/>
            </a:pP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테무의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패스트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패션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제품은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패션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산업이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배출하는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탄소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배출량의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10%를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차지</a:t>
            </a:r>
            <a:endParaRPr lang="en-US" sz="1267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49400"/>
              </a:lnSpc>
              <a:defRPr/>
            </a:pP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블랙프라이데이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기간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중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구매된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가정용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플라스틱과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섬유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제품의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</a:p>
          <a:p>
            <a:pPr lvl="0" algn="l">
              <a:lnSpc>
                <a:spcPct val="149400"/>
              </a:lnSpc>
              <a:defRPr/>
            </a:pP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최대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80%가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매립되거나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소각</a:t>
            </a:r>
            <a:r>
              <a:rPr lang="en-US" sz="1267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(Purnell, 2019)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51000" y="2495550"/>
            <a:ext cx="5588000" cy="5334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49400"/>
              </a:lnSpc>
              <a:defRPr/>
            </a:pP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패션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산업은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전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세계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탄소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배출량의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10%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차지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(UNEP, 2023)</a:t>
            </a:r>
          </a:p>
          <a:p>
            <a:pPr lvl="0" algn="l">
              <a:lnSpc>
                <a:spcPct val="149400"/>
              </a:lnSpc>
              <a:defRPr/>
            </a:pP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패션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산업의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탄소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배출량이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2030년까지 60%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증가해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28억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톤에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달할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것이라는</a:t>
            </a:r>
            <a:r>
              <a:rPr lang="en-US" sz="125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전망</a:t>
            </a:r>
            <a:endParaRPr lang="en-US" sz="1250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8100" y="628650"/>
            <a:ext cx="3638550" cy="4762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과잉소비시대의 환경 문제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1200" y="596900"/>
            <a:ext cx="584200" cy="53340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01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0" y="1797050"/>
            <a:ext cx="1149350" cy="13017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974850"/>
            <a:ext cx="958850" cy="9588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70850" y="2247900"/>
            <a:ext cx="812800" cy="406400"/>
          </a:xfrm>
          <a:prstGeom prst="rect">
            <a:avLst/>
          </a:prstGeom>
        </p:spPr>
        <p:txBody>
          <a:bodyPr lIns="0" tIns="33781" rIns="0" bIns="33781" rtlCol="0" anchor="ctr"/>
          <a:lstStyle/>
          <a:p>
            <a:pPr lvl="0" algn="ctr">
              <a:lnSpc>
                <a:spcPct val="104580"/>
              </a:lnSpc>
            </a:pPr>
            <a:r>
              <a:rPr lang="en-US" sz="2286" spc="-1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10%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75550" y="3073400"/>
            <a:ext cx="1879600" cy="463550"/>
          </a:xfrm>
          <a:prstGeom prst="rect">
            <a:avLst/>
          </a:prstGeom>
        </p:spPr>
        <p:txBody>
          <a:bodyPr lIns="0" tIns="33867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전체 탄소 배출 부문 중</a:t>
            </a:r>
          </a:p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패션 산업 비율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100" y="2933700"/>
            <a:ext cx="1149350" cy="13017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350" y="3111500"/>
            <a:ext cx="958850" cy="95885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001250" y="3384550"/>
            <a:ext cx="812800" cy="406400"/>
          </a:xfrm>
          <a:prstGeom prst="rect">
            <a:avLst/>
          </a:prstGeom>
        </p:spPr>
        <p:txBody>
          <a:bodyPr lIns="0" tIns="33781" rIns="0" bIns="33781" rtlCol="0" anchor="ctr"/>
          <a:lstStyle/>
          <a:p>
            <a:pPr lvl="0" algn="ctr">
              <a:lnSpc>
                <a:spcPct val="104580"/>
              </a:lnSpc>
            </a:pPr>
            <a:r>
              <a:rPr lang="en-US" sz="2286" spc="-1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80%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05950" y="4210050"/>
            <a:ext cx="1765300" cy="482600"/>
          </a:xfrm>
          <a:prstGeom prst="rect">
            <a:avLst/>
          </a:prstGeom>
        </p:spPr>
        <p:txBody>
          <a:bodyPr lIns="0" tIns="33867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플라스틱&amp;섬유</a:t>
            </a:r>
          </a:p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매립, 소각 비율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950" y="3994150"/>
            <a:ext cx="1149350" cy="13017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4171950"/>
            <a:ext cx="958850" cy="95885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8153400" y="4451350"/>
            <a:ext cx="812800" cy="406400"/>
          </a:xfrm>
          <a:prstGeom prst="rect">
            <a:avLst/>
          </a:prstGeom>
        </p:spPr>
        <p:txBody>
          <a:bodyPr lIns="0" tIns="33781" rIns="0" bIns="33781" rtlCol="0" anchor="ctr"/>
          <a:lstStyle/>
          <a:p>
            <a:pPr lvl="0" algn="ctr">
              <a:lnSpc>
                <a:spcPct val="104580"/>
              </a:lnSpc>
            </a:pPr>
            <a:r>
              <a:rPr lang="en-US" sz="2286" spc="-1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10%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62800" y="5302250"/>
            <a:ext cx="2787650" cy="482600"/>
          </a:xfrm>
          <a:prstGeom prst="rect">
            <a:avLst/>
          </a:prstGeom>
        </p:spPr>
        <p:txBody>
          <a:bodyPr lIns="0" tIns="33867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전체 패션 산업 탄소배출량 중</a:t>
            </a:r>
          </a:p>
          <a:p>
            <a:pPr lvl="0" algn="ctr">
              <a:lnSpc>
                <a:spcPct val="83000"/>
              </a:lnSpc>
            </a:pPr>
            <a:r>
              <a:rPr lang="en-US" sz="1333">
                <a:solidFill>
                  <a:srgbClr val="000000"/>
                </a:solidFill>
                <a:highlight>
                  <a:srgbClr val="EEEEEE"/>
                </a:highlight>
                <a:latin typeface="Pretendard Light"/>
                <a:ea typeface="Pretendard Light"/>
                <a:cs typeface="Pretendard Light"/>
              </a:rPr>
              <a:t>테무 비율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1035050" y="2870200"/>
            <a:ext cx="3302000" cy="25082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4622800" y="2870200"/>
            <a:ext cx="3302000" cy="2508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1035050" y="1955800"/>
            <a:ext cx="3302000" cy="800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4622800" y="1955800"/>
            <a:ext cx="3302000" cy="800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2700" y="2222500"/>
            <a:ext cx="2806700" cy="2603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472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소비(수요) 측면의 중요성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8700" y="2216150"/>
            <a:ext cx="2901950" cy="26035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16199"/>
              </a:lnSpc>
              <a:defRPr/>
            </a:pPr>
            <a:r>
              <a:rPr lang="en-US" sz="1472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기술⸱생산 효율화만으로는 부족하다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500" y="3022600"/>
            <a:ext cx="2984500" cy="21717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highlight>
                  <a:srgbClr val="FEEFC5"/>
                </a:highlight>
                <a:latin typeface="Pretendard Regular"/>
                <a:ea typeface="Pretendard Regular"/>
                <a:cs typeface="Pretendard Regular"/>
              </a:rPr>
              <a:t>[IPCC 제6차 평가보고서(AR6) WG3 5장]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건물·교통·식품 등 수요 측면(생활양식 변화, 서비스 이용 방식 전환 등)을 통해 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2050년까지 직·간접 온실가스를 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40~70%까지 줄일 잠재력이 있다</a:t>
            </a:r>
          </a:p>
          <a:p>
            <a:pPr lvl="0" algn="ctr">
              <a:lnSpc>
                <a:spcPct val="141100"/>
              </a:lnSpc>
              <a:defRPr/>
            </a:pPr>
            <a:endParaRPr lang="en-US" sz="125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BUT, 현재 NDC는 대부분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수요 감축을 목표에 포함하고 있지 않음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48200" y="3009900"/>
            <a:ext cx="3200400" cy="21590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전 세계 CO₂ 배출은 에너지 효율 향상, 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재생에너지 확대에도 불구하고 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2022년 36.1 GtCO₂로 역대 최고치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(소득·인구·소비 증가가 그 효과를 상쇄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하면서 전체 배출은 계속 증가했기 때문)</a:t>
            </a:r>
          </a:p>
          <a:p>
            <a:pPr lvl="0" algn="ctr">
              <a:lnSpc>
                <a:spcPct val="141100"/>
              </a:lnSpc>
              <a:defRPr/>
            </a:pPr>
            <a:endParaRPr lang="en-US" sz="125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ctr">
              <a:lnSpc>
                <a:spcPct val="141100"/>
              </a:lnSpc>
              <a:defRPr/>
            </a:pPr>
            <a:r>
              <a:rPr lang="en-US" sz="1280" b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  <a:r>
              <a:rPr lang="en-US" sz="128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생산 방식의 효율화만으로는 한계가 있으며, </a:t>
            </a:r>
          </a:p>
          <a:p>
            <a:pPr lvl="0" algn="ctr">
              <a:lnSpc>
                <a:spcPct val="141100"/>
              </a:lnSpc>
              <a:defRPr/>
            </a:pPr>
            <a:r>
              <a:rPr lang="en-US" sz="1280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소비 감축이 병행되어야 함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8693150" y="3486150"/>
            <a:ext cx="2527300" cy="736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893050" y="3448050"/>
            <a:ext cx="857250" cy="8572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48750" y="3556000"/>
            <a:ext cx="1822450" cy="596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678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리바운드 효과 </a:t>
            </a:r>
          </a:p>
          <a:p>
            <a:pPr lvl="0" algn="ctr">
              <a:lnSpc>
                <a:spcPct val="116199"/>
              </a:lnSpc>
            </a:pPr>
            <a:r>
              <a:rPr lang="en-US" sz="1678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(Rebound Effect)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0800" y="596900"/>
            <a:ext cx="6457950" cy="4762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넷제로 정책, 이대로 괜찮은가? </a:t>
            </a:r>
            <a:r>
              <a:rPr lang="en-US" sz="2667" spc="-10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- 수요 측면의 간과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0250" y="565150"/>
            <a:ext cx="584200" cy="62230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6457950" cy="4762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넷제로 정책, 이대로 괜찮은가? </a:t>
            </a:r>
            <a:r>
              <a:rPr lang="en-US" sz="2667" spc="-10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-</a:t>
            </a: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sz="2667" spc="-10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수요 측면의 간과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62230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02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1200150" y="2870200"/>
            <a:ext cx="3441700" cy="261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1200150" y="1917700"/>
            <a:ext cx="3441700" cy="831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4622800" y="3898900"/>
            <a:ext cx="1320800" cy="234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9650" y="3308350"/>
            <a:ext cx="974725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 i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“넷제로는 </a:t>
            </a:r>
            <a:r>
              <a:rPr lang="en-US" sz="2000" i="1">
                <a:solidFill>
                  <a:srgbClr val="456E2A"/>
                </a:solidFill>
                <a:latin typeface="Pretendard Medium"/>
                <a:ea typeface="Pretendard Medium"/>
                <a:cs typeface="Pretendard Medium"/>
              </a:rPr>
              <a:t>‘더 깨끗하게 많이 만드는 법’</a:t>
            </a:r>
            <a:r>
              <a:rPr lang="en-US" sz="2000" i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만 </a:t>
            </a:r>
          </a:p>
          <a:p>
            <a:pPr lvl="0" algn="ctr">
              <a:lnSpc>
                <a:spcPct val="116199"/>
              </a:lnSpc>
            </a:pPr>
            <a:r>
              <a:rPr lang="en-US" sz="2000" i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이야기하고 있지 않은가? </a:t>
            </a:r>
          </a:p>
          <a:p>
            <a:pPr lvl="0" algn="ctr">
              <a:lnSpc>
                <a:spcPct val="116199"/>
              </a:lnSpc>
            </a:pPr>
            <a:r>
              <a:rPr lang="en-US" sz="2000" i="1">
                <a:solidFill>
                  <a:srgbClr val="FC5230"/>
                </a:solidFill>
                <a:latin typeface="Pretendard Medium"/>
                <a:ea typeface="Pretendard Medium"/>
                <a:cs typeface="Pretendard Medium"/>
              </a:rPr>
              <a:t>‘덜 만드는 법, 덜 사는 법’</a:t>
            </a:r>
            <a:r>
              <a:rPr lang="en-US" sz="2000" i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은 </a:t>
            </a:r>
          </a:p>
          <a:p>
            <a:pPr lvl="0" algn="ctr">
              <a:lnSpc>
                <a:spcPct val="116199"/>
              </a:lnSpc>
            </a:pPr>
            <a:r>
              <a:rPr lang="en-US" sz="2000" i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누가 말해줄 것인가?”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0500" y="2057400"/>
            <a:ext cx="292735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533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왜 넷제로 정책에서는</a:t>
            </a:r>
          </a:p>
          <a:p>
            <a:pPr lvl="0" algn="ctr">
              <a:lnSpc>
                <a:spcPct val="116199"/>
              </a:lnSpc>
            </a:pPr>
            <a:r>
              <a:rPr lang="en-US" sz="1533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수요 제어가 빠졌을까?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4150" y="3067050"/>
            <a:ext cx="2914650" cy="198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1. 정치적 저항에 대한 우려</a:t>
            </a:r>
          </a:p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2. 측정 가능성 문제</a:t>
            </a:r>
          </a:p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3. 국제 무역과 "책임 떠넘기기" 문제</a:t>
            </a:r>
          </a:p>
          <a:p>
            <a:pPr lvl="0" algn="ctr">
              <a:lnSpc>
                <a:spcPct val="141100"/>
              </a:lnSpc>
            </a:pPr>
            <a:endParaRPr lang="en-US" sz="1333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+  기존 제도가 존재한다 하더라도,</a:t>
            </a:r>
          </a:p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측정·보고가 자발적이거나 부분적이라 </a:t>
            </a:r>
          </a:p>
          <a:p>
            <a:pPr lvl="0" algn="ctr">
              <a:lnSpc>
                <a:spcPct val="141100"/>
              </a:lnSpc>
            </a:pPr>
            <a:r>
              <a:rPr lang="en-US" sz="1333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신뢰성·비교 가능성에 한계가 있음 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7023100" cy="4762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넷제로 정책, 이대로 괜찮은가? - </a:t>
            </a:r>
            <a:r>
              <a:rPr lang="en-US" sz="2667" spc="-10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탄소식민주의의 간과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62230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1750" y="4787900"/>
            <a:ext cx="5994400" cy="889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667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sz="1667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‘탄소 식민주의(Carbon Colonialism)’</a:t>
            </a:r>
          </a:p>
          <a:p>
            <a:pPr lvl="0" algn="ctr">
              <a:lnSpc>
                <a:spcPct val="116199"/>
              </a:lnSpc>
            </a:pPr>
            <a:r>
              <a:rPr lang="en-US" sz="1667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: 부유한 국가가 오염·탄소배출을 </a:t>
            </a:r>
          </a:p>
          <a:p>
            <a:pPr lvl="0" algn="ctr">
              <a:lnSpc>
                <a:spcPct val="116199"/>
              </a:lnSpc>
            </a:pPr>
            <a:r>
              <a:rPr lang="en-US" sz="1667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남반구로 이전(outsourcing)하는 것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727200"/>
            <a:ext cx="3111500" cy="24955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0800" y="4318000"/>
            <a:ext cx="323850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123RF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800" y="4318000"/>
            <a:ext cx="323850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123RF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45150" y="1651000"/>
            <a:ext cx="25590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7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사례: 칠레 아타카마 사막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2082800"/>
            <a:ext cx="4121150" cy="21399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45150" y="4318000"/>
            <a:ext cx="492125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나우뉴스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19750" y="4787900"/>
            <a:ext cx="6000750" cy="8509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16199"/>
              </a:lnSpc>
              <a:defRPr/>
            </a:pPr>
            <a:r>
              <a:rPr lang="en-US" sz="150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매년 4만~5만 톤의 패스트패션 폐기물이 아타카마 사막에 버려짐</a:t>
            </a:r>
          </a:p>
          <a:p>
            <a:pPr lvl="0" algn="l">
              <a:lnSpc>
                <a:spcPct val="116199"/>
              </a:lnSpc>
              <a:defRPr/>
            </a:pPr>
            <a:r>
              <a:rPr lang="en-US" sz="150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- 유럽·미국에서 버린 폐기 의류 → 남미의 재유통 지역에 집적</a:t>
            </a:r>
          </a:p>
          <a:p>
            <a:pPr lvl="0" algn="l">
              <a:lnSpc>
                <a:spcPct val="116199"/>
              </a:lnSpc>
              <a:defRPr/>
            </a:pPr>
            <a:r>
              <a:rPr lang="en-US" sz="150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→ 처리 불가 물량은 사막에 불법 방치되는 구조</a:t>
            </a:r>
            <a:br>
              <a:rPr lang="en-US" sz="160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</a:br>
            <a:endParaRPr lang="en-US" sz="160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7023100" cy="4762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넷제로 정책, 이대로 괜찮은가? - </a:t>
            </a:r>
            <a:r>
              <a:rPr lang="en-US" sz="2667" spc="-100">
                <a:solidFill>
                  <a:srgbClr val="FC5230"/>
                </a:solidFill>
                <a:latin typeface="Pretendard ExtraBold"/>
                <a:ea typeface="Pretendard ExtraBold"/>
                <a:cs typeface="Pretendard ExtraBold"/>
              </a:rPr>
              <a:t>탄소식민주의의 간과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62230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07200" y="2628900"/>
            <a:ext cx="4337050" cy="7810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467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선진국은 자국 통계상 배출을 줄인 것처럼 보이지만, </a:t>
            </a:r>
          </a:p>
          <a:p>
            <a:pPr lvl="0" algn="ctr">
              <a:lnSpc>
                <a:spcPct val="116199"/>
              </a:lnSpc>
            </a:pPr>
            <a:r>
              <a:rPr lang="en-US" sz="1467">
                <a:solidFill>
                  <a:srgbClr val="000000"/>
                </a:solidFill>
                <a:highlight>
                  <a:srgbClr val="FECCBE"/>
                </a:highlight>
                <a:latin typeface="Pretendard Regular"/>
                <a:ea typeface="Pretendard Regular"/>
                <a:cs typeface="Pretendard Regular"/>
              </a:rPr>
              <a:t>실제론 오염·폐기를 규제가 약한 지역으로 옮기거나 </a:t>
            </a:r>
          </a:p>
          <a:p>
            <a:pPr lvl="0" algn="ctr">
              <a:lnSpc>
                <a:spcPct val="116199"/>
              </a:lnSpc>
            </a:pPr>
            <a:r>
              <a:rPr lang="en-US" sz="1467">
                <a:solidFill>
                  <a:srgbClr val="000000"/>
                </a:solidFill>
                <a:highlight>
                  <a:srgbClr val="FECCBE"/>
                </a:highlight>
                <a:latin typeface="Pretendard Regular"/>
                <a:ea typeface="Pretendard Regular"/>
                <a:cs typeface="Pretendard Regular"/>
              </a:rPr>
              <a:t>해외에서 배출을 발생시켜 책임을 회피하는 구조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9100" y="3740150"/>
            <a:ext cx="4470400" cy="94615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ctr">
              <a:lnSpc>
                <a:spcPct val="116199"/>
              </a:lnSpc>
              <a:defRPr/>
            </a:pP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파리나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글래스고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같은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주요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글로벌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정상회담에서</a:t>
            </a:r>
            <a:endParaRPr lang="en-US" sz="1300" dirty="0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ctr">
              <a:lnSpc>
                <a:spcPct val="116199"/>
              </a:lnSpc>
              <a:defRPr/>
            </a:pP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합의된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국가별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기여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목표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(NDC)는 </a:t>
            </a:r>
          </a:p>
          <a:p>
            <a:pPr lvl="0" algn="ctr">
              <a:lnSpc>
                <a:spcPct val="116199"/>
              </a:lnSpc>
              <a:defRPr/>
            </a:pP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국가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경계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내에서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발생하는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일에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대한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한계를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설정할</a:t>
            </a:r>
            <a:r>
              <a:rPr lang="en-US" sz="1300" dirty="0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 뿐 </a:t>
            </a:r>
          </a:p>
          <a:p>
            <a:pPr lvl="0" algn="ctr">
              <a:lnSpc>
                <a:spcPct val="116199"/>
              </a:lnSpc>
              <a:defRPr/>
            </a:pP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국경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밖의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환경적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영향에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대한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한계를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설정하지</a:t>
            </a:r>
            <a:r>
              <a:rPr lang="en-US" sz="1300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300" dirty="0" err="1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  <a:t>않음</a:t>
            </a:r>
            <a:br>
              <a:rPr lang="en-US" sz="1333" dirty="0">
                <a:solidFill>
                  <a:srgbClr val="FC5230"/>
                </a:solidFill>
                <a:latin typeface="Pretendard Regular"/>
                <a:ea typeface="Pretendard Regular"/>
                <a:cs typeface="Pretendard Regular"/>
              </a:rPr>
            </a:br>
            <a:endParaRPr lang="en-US" sz="1333" dirty="0">
              <a:solidFill>
                <a:srgbClr val="FC5230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2317750"/>
            <a:ext cx="5454650" cy="2768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6800" y="5264150"/>
            <a:ext cx="323850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00">
                <a:solidFill>
                  <a:srgbClr val="000000"/>
                </a:solidFill>
                <a:latin typeface="Pretendard Light"/>
                <a:ea typeface="Pretendard Light"/>
                <a:cs typeface="Pretendard Light"/>
              </a:rPr>
              <a:t>이미지 출처: 위키백과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7054850" y="3619500"/>
            <a:ext cx="3898900" cy="1168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7029450" cy="5524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해결방안 제안 - CPCJ Framework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74295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62150" y="1695450"/>
            <a:ext cx="827405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과잉소비 → 과잉생산 → 기후 불평등의 구조를 동시에 해결하는 3축 모델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209800" y="2451100"/>
            <a:ext cx="1828800" cy="182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454150" y="3740150"/>
            <a:ext cx="1828800" cy="182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959100" y="3740150"/>
            <a:ext cx="1828800" cy="1828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97150" y="3390900"/>
            <a:ext cx="1060450" cy="1968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소비</a:t>
            </a:r>
            <a:r>
              <a:rPr lang="en-US" sz="1091" b="1" spc="-50" dirty="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감축</a:t>
            </a:r>
            <a:endParaRPr lang="en-US" sz="1091" b="1" spc="-50" dirty="0">
              <a:solidFill>
                <a:srgbClr val="1A1A1A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78100" y="3143250"/>
            <a:ext cx="1092200" cy="234950"/>
          </a:xfrm>
          <a:prstGeom prst="rect">
            <a:avLst/>
          </a:prstGeom>
        </p:spPr>
        <p:txBody>
          <a:bodyPr lIns="0" tIns="18627" rIns="0" bIns="0" anchor="t"/>
          <a:lstStyle/>
          <a:p>
            <a:pPr lvl="0" algn="ctr">
              <a:lnSpc>
                <a:spcPct val="99600"/>
              </a:lnSpc>
              <a:defRPr/>
            </a:pPr>
            <a:r>
              <a:rPr lang="en-US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</a:t>
            </a:r>
            <a:r>
              <a:rPr lang="en-US" altLang="ko-KR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u</a:t>
            </a:r>
            <a:r>
              <a:rPr lang="en-US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stomer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7850" y="467995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생산량 및</a:t>
            </a:r>
          </a:p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폐기량 절감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22450" y="4438650"/>
            <a:ext cx="1092200" cy="2349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Producer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46450" y="480060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탄소식민주의</a:t>
            </a:r>
          </a:p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해결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40100" y="4337050"/>
            <a:ext cx="1092200" cy="4381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Climate</a:t>
            </a:r>
          </a:p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Justice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850" y="2908300"/>
            <a:ext cx="4368800" cy="25273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30310"/>
              </a:lnSpc>
              <a:defRPr/>
            </a:pPr>
            <a:r>
              <a:rPr lang="en-US" sz="1467" b="1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1</a:t>
            </a:r>
            <a:r>
              <a:rPr lang="en-US" sz="1467" spc="-50" dirty="0">
                <a:solidFill>
                  <a:srgbClr val="509BF8"/>
                </a:solidFill>
                <a:latin typeface="Pretendard Bold"/>
                <a:ea typeface="Pretendard Bold"/>
                <a:cs typeface="Pretendard Bold"/>
              </a:rPr>
              <a:t> 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정책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프레임워크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내에서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‘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절대적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소비감축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’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목표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설정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→ NDC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목표와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같은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구속력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있는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정책에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반영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467" b="1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2 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과잉소비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유발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알고리즘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규제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초저가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플랫폼의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무한스크롤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반복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쿠폰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지급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심리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조작형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카운트다운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 </a:t>
            </a: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개인화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할인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노출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같은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과잉소비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유발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알고리즘을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‘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위험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요소’로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지정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후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규제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467" b="1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3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수리·재사용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인프라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구축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'Repair Index'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도입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및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의류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중고거래·수리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플랫폼에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탄소감축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인센티브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지급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46750" y="2451100"/>
            <a:ext cx="15240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C: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소비</a:t>
            </a: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감축</a:t>
            </a:r>
            <a:endParaRPr lang="en-US" sz="2000" b="1" dirty="0">
              <a:solidFill>
                <a:srgbClr val="000000"/>
              </a:solidFill>
              <a:highlight>
                <a:srgbClr val="FEEFC5"/>
              </a:highlight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7029450" cy="5524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해결방안 제안 - CPCJ Framework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74295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62150" y="1695450"/>
            <a:ext cx="827405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과잉소비 → 과잉생산 → 기후 불평등의 구조를 동시에 해결하는 3축 모델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209800" y="2451100"/>
            <a:ext cx="1828800" cy="182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454150" y="3740150"/>
            <a:ext cx="1828800" cy="182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959100" y="3740150"/>
            <a:ext cx="1828800" cy="1828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97150" y="3390900"/>
            <a:ext cx="1060450" cy="1968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소비 감축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8100" y="3143250"/>
            <a:ext cx="1092200" cy="234950"/>
          </a:xfrm>
          <a:prstGeom prst="rect">
            <a:avLst/>
          </a:prstGeom>
        </p:spPr>
        <p:txBody>
          <a:bodyPr lIns="0" tIns="18627" rIns="0" bIns="0" anchor="t"/>
          <a:lstStyle/>
          <a:p>
            <a:pPr lvl="0" algn="ctr">
              <a:lnSpc>
                <a:spcPct val="99600"/>
              </a:lnSpc>
              <a:defRPr/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</a:t>
            </a:r>
            <a:r>
              <a:rPr lang="en-US" altLang="ko-KR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u</a:t>
            </a: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stomer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7850" y="467995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생산량</a:t>
            </a:r>
            <a:r>
              <a:rPr lang="en-US" sz="1091" b="1" spc="-50" dirty="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 및</a:t>
            </a:r>
          </a:p>
          <a:p>
            <a:pPr lvl="0" algn="ctr">
              <a:lnSpc>
                <a:spcPct val="99600"/>
              </a:lnSpc>
            </a:pP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폐기량</a:t>
            </a:r>
            <a:r>
              <a:rPr lang="en-US" sz="1091" b="1" spc="-50" dirty="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절감</a:t>
            </a:r>
            <a:endParaRPr lang="en-US" sz="1091" b="1" spc="-50" dirty="0">
              <a:solidFill>
                <a:srgbClr val="1A1A1A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22450" y="4438650"/>
            <a:ext cx="1092200" cy="2349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Producer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52800" y="480060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탄소식민주의</a:t>
            </a:r>
          </a:p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해결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40100" y="4337050"/>
            <a:ext cx="1092200" cy="4381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Climate</a:t>
            </a:r>
          </a:p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Justice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850" y="2927350"/>
            <a:ext cx="4768850" cy="217805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lnSpc>
                <a:spcPct val="130310"/>
              </a:lnSpc>
              <a:defRPr/>
            </a:pPr>
            <a:r>
              <a:rPr lang="en-US" sz="1467" b="1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1</a:t>
            </a:r>
            <a:r>
              <a:rPr lang="en-US" sz="1467" b="1" spc="-50" dirty="0">
                <a:solidFill>
                  <a:srgbClr val="509BF8"/>
                </a:solidFill>
                <a:latin typeface="Pretendard Bold"/>
                <a:ea typeface="Pretendard Bold"/>
                <a:cs typeface="Pretendard Bold"/>
              </a:rPr>
              <a:t> 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공급망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전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과정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배출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정보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의무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공개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생산단계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배출뿐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아니라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원자재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조달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국제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운송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포장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,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제품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사용·폐기까지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포함한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전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과정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(Life Cycle)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배출량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공개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의무화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467" b="1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2  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‘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순환경제형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제조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(Circular Manufacturing)’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전환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기업이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재활용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원료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사용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비율을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정량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목표로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설정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(예: 2035년까지 50%)</a:t>
            </a: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-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생산량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상한제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(Production Cap)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도입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→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과잉생산을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억제하는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제도적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장치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  <a:defRPr/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46750" y="2451100"/>
            <a:ext cx="2787650" cy="3556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ctr">
              <a:lnSpc>
                <a:spcPct val="116199"/>
              </a:lnSpc>
              <a:defRPr/>
            </a:pP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P: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생산량</a:t>
            </a: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 및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폐기량</a:t>
            </a: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절감</a:t>
            </a:r>
            <a:endParaRPr lang="en-US" sz="2000" b="1" dirty="0">
              <a:solidFill>
                <a:srgbClr val="000000"/>
              </a:solidFill>
              <a:highlight>
                <a:srgbClr val="FEEFC5"/>
              </a:highlight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0800" y="596900"/>
            <a:ext cx="7029450" cy="5524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해결방안 제안 - CPCJ Framework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250" y="565150"/>
            <a:ext cx="584200" cy="74295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62150" y="1695450"/>
            <a:ext cx="827405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과잉소비 → 과잉생산 → 기후 불평등의 구조를 동시에 해결하는 3축 모델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209800" y="2451100"/>
            <a:ext cx="1828800" cy="182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454150" y="3740150"/>
            <a:ext cx="1828800" cy="182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959100" y="3740150"/>
            <a:ext cx="1828800" cy="1828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97150" y="3390900"/>
            <a:ext cx="1060450" cy="1968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소비 감축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8100" y="3143250"/>
            <a:ext cx="1092200" cy="234950"/>
          </a:xfrm>
          <a:prstGeom prst="rect">
            <a:avLst/>
          </a:prstGeom>
        </p:spPr>
        <p:txBody>
          <a:bodyPr lIns="0" tIns="18627" rIns="0" bIns="0" anchor="t"/>
          <a:lstStyle/>
          <a:p>
            <a:pPr lvl="0" algn="ctr">
              <a:lnSpc>
                <a:spcPct val="99600"/>
              </a:lnSpc>
              <a:defRPr/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</a:t>
            </a:r>
            <a:r>
              <a:rPr lang="en-US" altLang="ko-KR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u</a:t>
            </a: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stomer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7850" y="467995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생산량 및</a:t>
            </a:r>
          </a:p>
          <a:p>
            <a:pPr lvl="0" algn="ctr">
              <a:lnSpc>
                <a:spcPct val="99600"/>
              </a:lnSpc>
            </a:pPr>
            <a:r>
              <a:rPr lang="en-US" sz="1091" spc="-50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폐기량 절감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22450" y="4438650"/>
            <a:ext cx="1092200" cy="2349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spc="-5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Producer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52800" y="4800600"/>
            <a:ext cx="1060450" cy="361950"/>
          </a:xfrm>
          <a:prstGeom prst="rect">
            <a:avLst/>
          </a:prstGeom>
        </p:spPr>
        <p:txBody>
          <a:bodyPr lIns="0" tIns="1524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탄소식민주의</a:t>
            </a:r>
            <a:endParaRPr lang="en-US" sz="1091" b="1" spc="-50" dirty="0">
              <a:solidFill>
                <a:srgbClr val="1A1A1A"/>
              </a:solidFill>
              <a:latin typeface="Pretendard Medium"/>
              <a:ea typeface="Pretendard Medium"/>
              <a:cs typeface="Pretendard Medium"/>
            </a:endParaRPr>
          </a:p>
          <a:p>
            <a:pPr lvl="0" algn="ctr">
              <a:lnSpc>
                <a:spcPct val="99600"/>
              </a:lnSpc>
            </a:pPr>
            <a:r>
              <a:rPr lang="en-US" sz="1091" b="1" spc="-50" dirty="0" err="1">
                <a:solidFill>
                  <a:srgbClr val="1A1A1A"/>
                </a:solidFill>
                <a:latin typeface="Pretendard Medium"/>
                <a:ea typeface="Pretendard Medium"/>
                <a:cs typeface="Pretendard Medium"/>
              </a:rPr>
              <a:t>해결</a:t>
            </a:r>
            <a:endParaRPr lang="en-US" sz="1091" b="1" spc="-50" dirty="0">
              <a:solidFill>
                <a:srgbClr val="1A1A1A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40100" y="4337050"/>
            <a:ext cx="1092200" cy="438150"/>
          </a:xfrm>
          <a:prstGeom prst="rect">
            <a:avLst/>
          </a:prstGeom>
        </p:spPr>
        <p:txBody>
          <a:bodyPr lIns="0" tIns="1862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Climate</a:t>
            </a:r>
          </a:p>
          <a:p>
            <a:pPr lvl="0" algn="ctr">
              <a:lnSpc>
                <a:spcPct val="99600"/>
              </a:lnSpc>
            </a:pPr>
            <a:r>
              <a:rPr lang="en-US" sz="1334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Justice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850" y="2927350"/>
            <a:ext cx="4762500" cy="24701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0310"/>
              </a:lnSpc>
            </a:pPr>
            <a:r>
              <a:rPr lang="en-US" sz="1467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1</a:t>
            </a:r>
            <a:r>
              <a:rPr lang="en-US" sz="1467" spc="-50" dirty="0">
                <a:solidFill>
                  <a:srgbClr val="509BF8"/>
                </a:solidFill>
                <a:latin typeface="Pretendard Bold"/>
                <a:ea typeface="Pretendard Bold"/>
                <a:cs typeface="Pretendard Bold"/>
              </a:rPr>
              <a:t> 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글로벌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공급망의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착취구조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감시</a:t>
            </a:r>
            <a:r>
              <a:rPr lang="en-US" sz="1467" b="1" spc="-50" dirty="0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 및 </a:t>
            </a:r>
            <a:r>
              <a:rPr lang="en-US" sz="1467" b="1" spc="-50" dirty="0" err="1">
                <a:solidFill>
                  <a:srgbClr val="1A1A1A"/>
                </a:solidFill>
                <a:latin typeface="Pretendard Bold"/>
                <a:ea typeface="Pretendard Bold"/>
                <a:cs typeface="Pretendard Bold"/>
              </a:rPr>
              <a:t>규제</a:t>
            </a:r>
            <a:endParaRPr lang="en-US" sz="1467" b="1" spc="-50" dirty="0">
              <a:solidFill>
                <a:srgbClr val="1A1A1A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EU Corporate Sustainability Due Diligence Directive(CSDDD) 와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같이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</a:p>
          <a:p>
            <a:pPr lvl="0" algn="l">
              <a:lnSpc>
                <a:spcPct val="130310"/>
              </a:lnSpc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환경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파괴·아동노동·저임금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착취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등을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규제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대상에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포함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</a:pP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</a:pPr>
            <a:r>
              <a:rPr lang="en-US" sz="1467" spc="-50" dirty="0">
                <a:solidFill>
                  <a:srgbClr val="FC5230"/>
                </a:solidFill>
                <a:latin typeface="Pretendard Bold"/>
                <a:ea typeface="Pretendard Bold"/>
                <a:cs typeface="Pretendard Bold"/>
              </a:rPr>
              <a:t>2  </a:t>
            </a:r>
            <a:r>
              <a:rPr lang="en-US" sz="1467" b="1" spc="-50" dirty="0" err="1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북반구</a:t>
            </a:r>
            <a:r>
              <a:rPr lang="en-US" sz="1467" b="1" spc="-50" dirty="0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책임</a:t>
            </a:r>
            <a:r>
              <a:rPr lang="en-US" sz="1467" b="1" spc="-50" dirty="0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기반의</a:t>
            </a:r>
            <a:r>
              <a:rPr lang="en-US" sz="1467" b="1" spc="-50" dirty="0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 Climate Debt </a:t>
            </a:r>
            <a:r>
              <a:rPr lang="en-US" sz="1467" b="1" spc="-50" dirty="0" err="1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정산</a:t>
            </a:r>
            <a:r>
              <a:rPr lang="en-US" sz="1467" b="1" spc="-50" dirty="0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467" b="1" spc="-50" dirty="0" err="1">
                <a:solidFill>
                  <a:srgbClr val="231815"/>
                </a:solidFill>
                <a:latin typeface="Pretendard Bold"/>
                <a:ea typeface="Pretendard Bold"/>
                <a:cs typeface="Pretendard Bold"/>
              </a:rPr>
              <a:t>메커니즘</a:t>
            </a:r>
            <a:endParaRPr lang="en-US" sz="1467" b="1" spc="-50" dirty="0">
              <a:solidFill>
                <a:srgbClr val="231815"/>
              </a:solidFill>
              <a:latin typeface="Pretendard Bold"/>
              <a:ea typeface="Pretendard Bold"/>
              <a:cs typeface="Pretendard Bold"/>
            </a:endParaRPr>
          </a:p>
          <a:p>
            <a:pPr lvl="0" algn="l">
              <a:lnSpc>
                <a:spcPct val="130310"/>
              </a:lnSpc>
            </a:pP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- 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선진국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소비에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따른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오염·폐기·자원소모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비용을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남반구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생산지에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 </a:t>
            </a:r>
          </a:p>
          <a:p>
            <a:pPr lvl="0" algn="l">
              <a:lnSpc>
                <a:spcPct val="130310"/>
              </a:lnSpc>
            </a:pP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보상·재정지원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형태로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환류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
- UNFCCC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손실·피해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(Loss &amp; Damage)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기금과</a:t>
            </a:r>
            <a:r>
              <a:rPr lang="en-US" sz="1200" spc="-50" dirty="0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1200" spc="-50" dirty="0" err="1">
                <a:solidFill>
                  <a:srgbClr val="1A1A1A"/>
                </a:solidFill>
                <a:latin typeface="Pretendard Regular"/>
                <a:ea typeface="Pretendard Regular"/>
                <a:cs typeface="Pretendard Regular"/>
              </a:rPr>
              <a:t>연계</a:t>
            </a:r>
            <a:endParaRPr lang="en-US" sz="1200" spc="-50" dirty="0">
              <a:solidFill>
                <a:srgbClr val="1A1A1A"/>
              </a:solidFill>
              <a:latin typeface="Pretendard Regular"/>
              <a:ea typeface="Pretendard Regular"/>
              <a:cs typeface="Pretendard Regular"/>
            </a:endParaRPr>
          </a:p>
          <a:p>
            <a:pPr lvl="0" algn="l">
              <a:lnSpc>
                <a:spcPct val="130310"/>
              </a:lnSpc>
            </a:pPr>
            <a:br>
              <a:rPr sz="900" dirty="0"/>
            </a:br>
            <a:endParaRPr sz="900" dirty="0"/>
          </a:p>
          <a:p>
            <a:pPr lvl="0" algn="l">
              <a:lnSpc>
                <a:spcPct val="130310"/>
              </a:lnSpc>
            </a:pPr>
            <a:endParaRPr sz="900" dirty="0"/>
          </a:p>
        </p:txBody>
      </p:sp>
      <p:sp>
        <p:nvSpPr>
          <p:cNvPr id="16" name="TextBox 16"/>
          <p:cNvSpPr txBox="1"/>
          <p:nvPr/>
        </p:nvSpPr>
        <p:spPr>
          <a:xfrm>
            <a:off x="5746750" y="2451100"/>
            <a:ext cx="2559050" cy="355600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ctr">
              <a:lnSpc>
                <a:spcPct val="116199"/>
              </a:lnSpc>
              <a:defRPr/>
            </a:pP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CJ: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탄소식민주의</a:t>
            </a:r>
            <a:r>
              <a:rPr lang="en-US" sz="2000" b="1" dirty="0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highlight>
                  <a:srgbClr val="FEEFC5"/>
                </a:highlight>
                <a:latin typeface="Pretendard Bold"/>
                <a:ea typeface="Pretendard Bold"/>
                <a:cs typeface="Pretendard Bold"/>
              </a:rPr>
              <a:t>해결</a:t>
            </a:r>
            <a:endParaRPr lang="en-US" sz="2000" b="1" dirty="0">
              <a:solidFill>
                <a:srgbClr val="000000"/>
              </a:solidFill>
              <a:highlight>
                <a:srgbClr val="FEEFC5"/>
              </a:highlight>
              <a:latin typeface="Pretendard Bold"/>
              <a:ea typeface="Pretendard Bold"/>
              <a:cs typeface="Pretendard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282700"/>
            <a:ext cx="10737850" cy="48387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08100" y="628650"/>
            <a:ext cx="1765300" cy="52705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2667" spc="-1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결론 및 제언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1200" y="596900"/>
            <a:ext cx="711200" cy="654050"/>
          </a:xfrm>
          <a:prstGeom prst="rect">
            <a:avLst/>
          </a:prstGeom>
        </p:spPr>
        <p:txBody>
          <a:bodyPr lIns="0" tIns="3810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3000" spc="-100">
                <a:solidFill>
                  <a:srgbClr val="FC5230"/>
                </a:solidFill>
                <a:latin typeface="Poppins Bold"/>
                <a:ea typeface="Poppins Bold"/>
                <a:cs typeface="Poppins Bold"/>
              </a:rPr>
              <a:t>04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98800" y="2470150"/>
            <a:ext cx="5994400" cy="2552700"/>
          </a:xfrm>
          <a:prstGeom prst="rect">
            <a:avLst/>
          </a:prstGeom>
        </p:spPr>
        <p:txBody>
          <a:bodyPr lIns="0" tIns="30756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4843" spc="-15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NET ZERO는</a:t>
            </a:r>
          </a:p>
          <a:p>
            <a:pPr lvl="0" algn="ctr">
              <a:lnSpc>
                <a:spcPct val="107899"/>
              </a:lnSpc>
            </a:pPr>
            <a:r>
              <a:rPr lang="en-US" sz="4843" spc="-15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우리가 완성해야 할</a:t>
            </a:r>
          </a:p>
          <a:p>
            <a:pPr lvl="0" algn="ctr">
              <a:lnSpc>
                <a:spcPct val="107899"/>
              </a:lnSpc>
            </a:pPr>
            <a:r>
              <a:rPr lang="en-US" sz="4843" spc="-15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과제입니다.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9600" y="1993900"/>
            <a:ext cx="5886450" cy="2876550"/>
          </a:xfrm>
          <a:prstGeom prst="rect">
            <a:avLst/>
          </a:prstGeom>
        </p:spPr>
        <p:txBody>
          <a:bodyPr lIns="0" tIns="53220" rIns="0" bIns="0" anchor="t"/>
          <a:lstStyle/>
          <a:p>
            <a:pPr lvl="0" algn="ctr">
              <a:lnSpc>
                <a:spcPct val="107899"/>
              </a:lnSpc>
              <a:defRPr/>
            </a:pPr>
            <a:r>
              <a:rPr lang="en-US" sz="7000" spc="-3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경청해 주셔서</a:t>
            </a:r>
          </a:p>
          <a:p>
            <a:pPr lvl="0" algn="ctr">
              <a:lnSpc>
                <a:spcPct val="107899"/>
              </a:lnSpc>
              <a:defRPr/>
            </a:pPr>
            <a:r>
              <a:rPr lang="en-US" sz="7000" spc="-300">
                <a:solidFill>
                  <a:srgbClr val="1A1A1A"/>
                </a:solidFill>
                <a:latin typeface="Pretendard ExtraBold"/>
                <a:ea typeface="Pretendard ExtraBold"/>
                <a:cs typeface="Pretendard ExtraBold"/>
              </a:rPr>
              <a:t>감사합니다.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1900" y="863600"/>
            <a:ext cx="7912100" cy="6540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일자리를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구하기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위한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수도권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쏠림현상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450" y="393700"/>
            <a:ext cx="977900" cy="18415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배경 및 필요성・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11350"/>
            <a:ext cx="5530850" cy="41465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162800" y="6635750"/>
            <a:ext cx="4521200" cy="1333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38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통계 출처 :https://www.epa.gov/ghgemissions/global-greenhouse-gas-overview?utm_source=chatgpt.com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1BB63C55-3C4B-2F9D-5343-B716CB10EFB0}"/>
              </a:ext>
            </a:extLst>
          </p:cNvPr>
          <p:cNvSpPr txBox="1"/>
          <p:nvPr/>
        </p:nvSpPr>
        <p:spPr>
          <a:xfrm>
            <a:off x="965200" y="3193257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 →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전입자수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연평균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40만명대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유지</a:t>
            </a:r>
            <a:endParaRPr lang="en-US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DD3B3A5-615E-AC2E-B79E-768C0AEF91C9}"/>
              </a:ext>
            </a:extLst>
          </p:cNvPr>
          <p:cNvSpPr txBox="1"/>
          <p:nvPr/>
        </p:nvSpPr>
        <p:spPr>
          <a:xfrm>
            <a:off x="965200" y="3555207"/>
            <a:ext cx="5710370" cy="7302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약 10년간,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연간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비수도권에서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전입하는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인구수는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평균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40만명대를 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유지하고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있으며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2020년에는</a:t>
            </a:r>
          </a:p>
          <a:p>
            <a:pPr lvl="0"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약 49만명으로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최고치를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기록했다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A09ECEAF-3472-3534-797A-0A6332276224}"/>
              </a:ext>
            </a:extLst>
          </p:cNvPr>
          <p:cNvSpPr txBox="1"/>
          <p:nvPr/>
        </p:nvSpPr>
        <p:spPr>
          <a:xfrm>
            <a:off x="965200" y="4671219"/>
            <a:ext cx="47117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서울시 지하철의 출퇴근시간대별 이용자수 해마다 증가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8DCBE92D-CC66-5F8D-6C33-C3585D3BEC4A}"/>
              </a:ext>
            </a:extLst>
          </p:cNvPr>
          <p:cNvSpPr txBox="1"/>
          <p:nvPr/>
        </p:nvSpPr>
        <p:spPr>
          <a:xfrm>
            <a:off x="965199" y="5026819"/>
            <a:ext cx="4959351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동시에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지하철의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즉,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개인자가용의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또한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시사한다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33A69EF6-CB3D-3DB6-D000-FC45D56FFE11}"/>
              </a:ext>
            </a:extLst>
          </p:cNvPr>
          <p:cNvSpPr txBox="1"/>
          <p:nvPr/>
        </p:nvSpPr>
        <p:spPr>
          <a:xfrm>
            <a:off x="965200" y="2057400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탄소배출량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중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운송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부문이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차지하는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비중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15%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9554EF3F-7688-2B0D-45D9-53D48E4A9D3E}"/>
              </a:ext>
            </a:extLst>
          </p:cNvPr>
          <p:cNvSpPr txBox="1"/>
          <p:nvPr/>
        </p:nvSpPr>
        <p:spPr>
          <a:xfrm>
            <a:off x="965200" y="2413000"/>
            <a:ext cx="5187856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IPCC(2022)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자료에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따르면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2019년을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기준으로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경제부문별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탄소배출량의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비중추이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통계에서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운송부문이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15%의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BC492-716E-81A7-5F44-43F92979C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2CC1EDA-3ED9-8EB7-0C0B-BE79AB3B4897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F42DA9-CD40-EC25-03E9-150C101E1C06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 err="1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박호진</a:t>
              </a:r>
              <a:endParaRPr lang="ko-KR" altLang="en-US" sz="2000" dirty="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EC534E36-14DE-1CBD-18A0-78FBF56B353B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D3577-F87F-5FE6-3FF0-84D7CE4AAB4E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552A4A-84B9-AEB3-B68F-BA7F8B0664C3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친환경 선박 육상전원공급 정책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CBA1F75-93CE-59C3-353E-98DF91E6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1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5873750"/>
            <a:ext cx="11264900" cy="12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6362700"/>
            <a:ext cx="11264900" cy="12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7250" y="1809750"/>
            <a:ext cx="74295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6133" spc="-200">
                <a:solidFill>
                  <a:srgbClr val="FFFFFF"/>
                </a:solidFill>
                <a:latin typeface="Gmarket Sans Bold"/>
                <a:ea typeface="Gmarket Sans Bold"/>
                <a:cs typeface="Gmarket Sans Bold"/>
              </a:rPr>
              <a:t>핵심사업 중장기 계획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300" y="1543050"/>
            <a:ext cx="2565400" cy="34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917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MIRI COMPANY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74350" y="533400"/>
            <a:ext cx="1054100" cy="23495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r">
              <a:lnSpc>
                <a:spcPct val="116199"/>
              </a:lnSpc>
            </a:pPr>
            <a:r>
              <a:rPr lang="en-US" sz="1333">
                <a:solidFill>
                  <a:srgbClr val="FFFFFF"/>
                </a:solidFill>
                <a:latin typeface="Pretendard Light"/>
                <a:ea typeface="Pretendard Light"/>
                <a:cs typeface="Pretendard Light"/>
              </a:rPr>
              <a:t>20XX.11.17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9600" y="6019800"/>
            <a:ext cx="2051050" cy="2349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sz="1333">
                <a:solidFill>
                  <a:srgbClr val="FFFFFF"/>
                </a:solidFill>
                <a:latin typeface="210 Mystery Regular"/>
                <a:ea typeface="210 Mystery Regular"/>
                <a:cs typeface="210 Mystery Regular"/>
              </a:rPr>
              <a:t>미리시 미리로 미리구 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000" y="6019800"/>
            <a:ext cx="2514600" cy="2349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333">
                <a:solidFill>
                  <a:srgbClr val="FFFFFF"/>
                </a:solidFill>
                <a:latin typeface="210 Mystery Regular"/>
                <a:ea typeface="210 Mystery Regular"/>
                <a:cs typeface="210 Mystery Regular"/>
              </a:rPr>
              <a:t>Mail. contact@miridih.com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30800" y="6019800"/>
            <a:ext cx="1936750" cy="2349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333">
                <a:solidFill>
                  <a:srgbClr val="FFFFFF"/>
                </a:solidFill>
                <a:latin typeface="210 Mystery Regular"/>
                <a:ea typeface="210 Mystery Regular"/>
                <a:cs typeface="210 Mystery Regular"/>
              </a:rPr>
              <a:t>Tel. 030-000-0000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45250" y="203200"/>
            <a:ext cx="5473700" cy="1847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205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친환경 선박</a:t>
            </a:r>
          </a:p>
          <a:p>
            <a:pPr lvl="0" algn="ctr">
              <a:lnSpc>
                <a:spcPct val="116199"/>
              </a:lnSpc>
            </a:pPr>
            <a:r>
              <a:rPr lang="en-US" sz="5205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육상전원공급 정책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40600" y="2178050"/>
            <a:ext cx="4286250" cy="3492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976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항만 대기오염 저감을 위한 혁신적 접근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  <a:effectLst>
            <a:outerShdw blurRad="548640" dist="3165231" dir="2700000">
              <a:srgbClr val="FFFFFF">
                <a:alpha val="47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0" y="1162050"/>
            <a:ext cx="112649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0800" y="120650"/>
            <a:ext cx="687705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205">
                <a:solidFill>
                  <a:srgbClr val="144177"/>
                </a:solidFill>
                <a:latin typeface="Gmarket Sans Bold"/>
                <a:ea typeface="Gmarket Sans Bold"/>
                <a:cs typeface="Gmarket Sans Bold"/>
              </a:rPr>
              <a:t>Table of Contents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18" y="1379446"/>
            <a:ext cx="6680200" cy="762000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5DE5D963-0B67-2CE1-8D8B-F367EDE80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18" y="2497138"/>
            <a:ext cx="6680200" cy="76200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4E1ED475-3254-CBE7-B44C-D1DE5C1F4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18" y="3614830"/>
            <a:ext cx="6680200" cy="762000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0DF8A5BA-33AC-6644-A9C3-36A568219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18" y="4732522"/>
            <a:ext cx="6680200" cy="762000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5C8F79E7-C177-0CEA-5B85-D4D9164EC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18" y="5850214"/>
            <a:ext cx="6680200" cy="762000"/>
          </a:xfrm>
          <a:prstGeom prst="rect">
            <a:avLst/>
          </a:prstGeom>
        </p:spPr>
      </p:pic>
      <p:sp>
        <p:nvSpPr>
          <p:cNvPr id="25" name="TextBox 6"/>
          <p:cNvSpPr txBox="1"/>
          <p:nvPr/>
        </p:nvSpPr>
        <p:spPr>
          <a:xfrm>
            <a:off x="3338294" y="1379446"/>
            <a:ext cx="37846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131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항만</a:t>
            </a:r>
            <a:r>
              <a:rPr lang="en-US" sz="3131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1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대기오염의</a:t>
            </a:r>
            <a:r>
              <a:rPr lang="en-US" sz="3131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1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현실</a:t>
            </a:r>
            <a:endParaRPr lang="en-US" sz="3131" dirty="0">
              <a:solidFill>
                <a:srgbClr val="154682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3338294" y="2497138"/>
            <a:ext cx="56515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정책</a:t>
            </a:r>
            <a:r>
              <a:rPr lang="en-US" sz="3133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대상</a:t>
            </a:r>
            <a:r>
              <a:rPr lang="en-US" sz="3133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및 현 </a:t>
            </a: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시스템의</a:t>
            </a:r>
            <a:r>
              <a:rPr lang="en-US" sz="3133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문제점</a:t>
            </a:r>
            <a:endParaRPr lang="en-US" sz="3133" dirty="0">
              <a:solidFill>
                <a:srgbClr val="154682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3338294" y="3614830"/>
            <a:ext cx="680085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친환경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선박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육상전원공급의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핵심</a:t>
            </a:r>
            <a:endParaRPr lang="en-US" sz="3135" dirty="0">
              <a:solidFill>
                <a:srgbClr val="154682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3338294" y="4732522"/>
            <a:ext cx="70739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135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친환경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선박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육상전원공급의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추진</a:t>
            </a:r>
            <a:r>
              <a:rPr lang="en-US" sz="3135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5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로드맵</a:t>
            </a:r>
            <a:endParaRPr lang="en-US" sz="3135" dirty="0">
              <a:solidFill>
                <a:srgbClr val="154682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3338294" y="5850214"/>
            <a:ext cx="4279900" cy="558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확장성</a:t>
            </a:r>
            <a:r>
              <a:rPr lang="en-US" sz="3133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및 </a:t>
            </a: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정책적</a:t>
            </a:r>
            <a:r>
              <a:rPr lang="en-US" sz="3133" dirty="0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3133" dirty="0" err="1">
                <a:solidFill>
                  <a:srgbClr val="154682"/>
                </a:solidFill>
                <a:latin typeface="Gmarket Sans Medium"/>
                <a:ea typeface="Gmarket Sans Medium"/>
                <a:cs typeface="Gmarket Sans Medium"/>
              </a:rPr>
              <a:t>파급력</a:t>
            </a:r>
            <a:endParaRPr lang="en-US" sz="3133" dirty="0">
              <a:solidFill>
                <a:srgbClr val="154682"/>
              </a:solidFill>
              <a:latin typeface="Gmarket Sans Medium"/>
              <a:ea typeface="Gmarket Sans Medium"/>
              <a:cs typeface="Gmarket Sans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  <a:effectLst>
            <a:outerShdw blurRad="548640" dist="3165231" dir="2700000">
              <a:srgbClr val="FFFFFF">
                <a:alpha val="47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1117600"/>
            <a:ext cx="112649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1500" y="190500"/>
            <a:ext cx="6292850" cy="927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205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항만 대기오염의 현실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1500" y="1352550"/>
            <a:ext cx="6870700" cy="539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05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"멈춤의 역설"(Paradox of Stillness)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500" y="2120900"/>
            <a:ext cx="7747000" cy="3492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항만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대기오염의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아이러니한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현실은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선박이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정박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중일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 때 더 </a:t>
            </a:r>
            <a:r>
              <a:rPr lang="en-US" sz="1970" dirty="0" err="1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심각합니다</a:t>
            </a:r>
            <a:r>
              <a:rPr lang="en-US" sz="1970" dirty="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2971800"/>
            <a:ext cx="5238750" cy="34480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900" y="2971800"/>
            <a:ext cx="5632450" cy="3352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92800" y="6426200"/>
            <a:ext cx="6096000" cy="285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608">
                <a:solidFill>
                  <a:srgbClr val="272727"/>
                </a:solidFill>
                <a:latin typeface="THELuxmB"/>
                <a:ea typeface="THELuxmB"/>
                <a:cs typeface="THELuxmB"/>
              </a:rPr>
              <a:t>출처:허종배 (부산연구원) 부산지역 항만 미세먼지 이슈와 저감 방안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300" y="-25400"/>
            <a:ext cx="12941300" cy="6927850"/>
          </a:xfrm>
          <a:prstGeom prst="rect">
            <a:avLst/>
          </a:prstGeom>
          <a:effectLst>
            <a:outerShdw blurRad="554284" dist="3197792" dir="2700000">
              <a:srgbClr val="FFFFFF">
                <a:alpha val="47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812800"/>
            <a:ext cx="112649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750" y="2425700"/>
            <a:ext cx="5683250" cy="3975100"/>
          </a:xfrm>
          <a:prstGeom prst="rect">
            <a:avLst/>
          </a:prstGeom>
          <a:effectLst>
            <a:outerShdw blurRad="159097" dist="183573" dir="2340000">
              <a:srgbClr val="000000">
                <a:alpha val="2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136900"/>
            <a:ext cx="254000" cy="254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350" y="2413000"/>
            <a:ext cx="5727700" cy="482600"/>
          </a:xfrm>
          <a:prstGeom prst="rect">
            <a:avLst/>
          </a:prstGeom>
          <a:effectLst>
            <a:outerShdw blurRad="9709" dir="2220000">
              <a:srgbClr val="ADB5BE">
                <a:alpha val="21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3263900"/>
            <a:ext cx="5029200" cy="21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3250" y="3638550"/>
            <a:ext cx="577850" cy="15875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991350" y="5334000"/>
            <a:ext cx="6794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7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10500" y="5314950"/>
            <a:ext cx="6794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7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10600" y="5334000"/>
            <a:ext cx="11620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4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71050" y="5334000"/>
            <a:ext cx="1028700" cy="323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22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21950" y="5353050"/>
            <a:ext cx="1111250" cy="323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33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73850" y="443865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2207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31100" y="4133850"/>
            <a:ext cx="123825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359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2315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40750" y="3841750"/>
            <a:ext cx="1206500" cy="412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306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2440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93250" y="3638550"/>
            <a:ext cx="1111250" cy="412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316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2457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88600" y="3143250"/>
            <a:ext cx="122555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340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2540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21500" y="3092450"/>
            <a:ext cx="164465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945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단위: 만TEU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16750" y="2482850"/>
            <a:ext cx="4013200" cy="34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933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부산항 연도별 컨테이너 물동량 추이 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76400" y="984250"/>
            <a:ext cx="9194800" cy="1244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33" spc="-100">
                <a:solidFill>
                  <a:srgbClr val="42637E"/>
                </a:solidFill>
                <a:latin typeface="Gmarket Sans Medium"/>
                <a:ea typeface="Gmarket Sans Medium"/>
                <a:cs typeface="Gmarket Sans Medium"/>
              </a:rPr>
              <a:t>부산항은 대외 불확실성 속에서도 </a:t>
            </a:r>
          </a:p>
          <a:p>
            <a:pPr lvl="0" algn="ctr">
              <a:lnSpc>
                <a:spcPct val="116199"/>
              </a:lnSpc>
            </a:pPr>
            <a:r>
              <a:rPr lang="en-US" sz="2333" spc="-100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연평균 약 3.6%의 견고한 성장세를 이어가고 있으며</a:t>
            </a:r>
            <a:r>
              <a:rPr lang="en-US" sz="2333" spc="-100">
                <a:solidFill>
                  <a:srgbClr val="42637E"/>
                </a:solidFill>
                <a:latin typeface="Gmarket Sans Medium"/>
                <a:ea typeface="Gmarket Sans Medium"/>
                <a:cs typeface="Gmarket Sans Medium"/>
              </a:rPr>
              <a:t>
글로벌 물류 허브로서의 입지를 확대
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0550" y="158750"/>
            <a:ext cx="24257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000" spc="-100">
                <a:solidFill>
                  <a:srgbClr val="4280B2"/>
                </a:solidFill>
                <a:latin typeface="Gmarket Sans Bold"/>
                <a:ea typeface="Gmarket Sans Bold"/>
                <a:cs typeface="Gmarket Sans Bold"/>
              </a:rPr>
              <a:t>정책 대상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38900" y="5861050"/>
            <a:ext cx="5403850" cy="279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58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출처:부산항만공사 집계 및 해양수산부 전국 항만 물동량 통계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50" y="2508250"/>
            <a:ext cx="5683250" cy="3879850"/>
          </a:xfrm>
          <a:prstGeom prst="rect">
            <a:avLst/>
          </a:prstGeom>
          <a:effectLst>
            <a:outerShdw blurRad="155267" dist="179154" dir="2340000">
              <a:srgbClr val="000000">
                <a:alpha val="20000"/>
              </a:srgbClr>
            </a:outerShdw>
          </a:effectLst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00" y="2413000"/>
            <a:ext cx="5727700" cy="482600"/>
          </a:xfrm>
          <a:prstGeom prst="rect">
            <a:avLst/>
          </a:prstGeom>
          <a:effectLst>
            <a:outerShdw blurRad="9709" dir="2220000">
              <a:srgbClr val="ADB5BE">
                <a:alpha val="21000"/>
              </a:srgbClr>
            </a:outerShdw>
          </a:effectLst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550" y="3327400"/>
            <a:ext cx="5029200" cy="210185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800" y="3638550"/>
            <a:ext cx="577850" cy="1676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550" y="3136900"/>
            <a:ext cx="254000" cy="2540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68300" y="5708650"/>
            <a:ext cx="544195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648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출처:부산항만공사 및 해양수산부 통계</a:t>
            </a:r>
          </a:p>
          <a:p>
            <a:pPr lvl="0" algn="ctr">
              <a:lnSpc>
                <a:spcPct val="116199"/>
              </a:lnSpc>
            </a:pPr>
            <a:r>
              <a:rPr lang="en-US" sz="1648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(2026.01.16 발표)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6600" y="5365750"/>
            <a:ext cx="6794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7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89100" y="5365750"/>
            <a:ext cx="6794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7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57450" y="5353050"/>
            <a:ext cx="116205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44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29000" y="5372100"/>
            <a:ext cx="1028700" cy="323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22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13250" y="5365750"/>
            <a:ext cx="1111250" cy="323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833">
                <a:solidFill>
                  <a:srgbClr val="272727"/>
                </a:solidFill>
                <a:latin typeface="210 Mystery Regular"/>
                <a:ea typeface="210 Mystery Regular"/>
                <a:cs typeface="210 Mystery Regular"/>
              </a:rPr>
              <a:t>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4850" y="3136900"/>
            <a:ext cx="25146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1945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단위: 입항 횟수 (항차)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41400" y="2482850"/>
            <a:ext cx="4292600" cy="342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933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부산항 크루즈 선박 입항 실적 및 계획</a:t>
            </a: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950" y="4171950"/>
            <a:ext cx="977900" cy="9779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03350" y="3638550"/>
            <a:ext cx="1244600" cy="12446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9500" y="3651250"/>
            <a:ext cx="1111250" cy="1111250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520700" y="476885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1450" y="449580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106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93950" y="438150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114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359150" y="382270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203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356100" y="3225800"/>
            <a:ext cx="11049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108">
                <a:solidFill>
                  <a:srgbClr val="272727"/>
                </a:solidFill>
                <a:latin typeface="Gmarket Sans Medium"/>
                <a:ea typeface="Gmarket Sans Medium"/>
                <a:cs typeface="Gmarket Sans Medium"/>
              </a:rPr>
              <a:t>420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"/>
            <a:ext cx="12172950" cy="6858000"/>
          </a:xfrm>
          <a:prstGeom prst="rect">
            <a:avLst/>
          </a:prstGeom>
          <a:effectLst>
            <a:outerShdw blurRad="548640" dist="3165231" dir="2700000">
              <a:srgbClr val="FFFFFF">
                <a:alpha val="47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825500"/>
            <a:ext cx="112649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654550" y="2336800"/>
            <a:ext cx="3257550" cy="5778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050" y="3067050"/>
            <a:ext cx="3321050" cy="1828800"/>
          </a:xfrm>
          <a:prstGeom prst="rect">
            <a:avLst/>
          </a:prstGeom>
          <a:effectLst>
            <a:outerShdw blurRad="146523" dist="140887" dir="2700000">
              <a:srgbClr val="000000">
                <a:alpha val="31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00" y="3067050"/>
            <a:ext cx="3187700" cy="1828800"/>
          </a:xfrm>
          <a:prstGeom prst="rect">
            <a:avLst/>
          </a:prstGeom>
          <a:effectLst>
            <a:outerShdw blurRad="146523" dist="140887" dir="2700000">
              <a:srgbClr val="000000">
                <a:alpha val="31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3450" y="3016250"/>
            <a:ext cx="3143250" cy="1809750"/>
          </a:xfrm>
          <a:prstGeom prst="rect">
            <a:avLst/>
          </a:prstGeom>
          <a:effectLst>
            <a:outerShdw blurRad="144736" dist="139170" dir="2700000">
              <a:srgbClr val="000000">
                <a:alpha val="31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250" y="2152650"/>
            <a:ext cx="3270250" cy="5143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1050" y="2139950"/>
            <a:ext cx="3321050" cy="520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6300" y="2139950"/>
            <a:ext cx="3136900" cy="5016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9350" y="5226050"/>
            <a:ext cx="5099050" cy="355600"/>
          </a:xfrm>
          <a:prstGeom prst="rect">
            <a:avLst/>
          </a:prstGeom>
          <a:effectLst>
            <a:outerShdw blurRad="28284" dist="27196" dir="2700000">
              <a:srgbClr val="000000">
                <a:alpha val="31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700" y="1270000"/>
            <a:ext cx="10858500" cy="558800"/>
          </a:xfrm>
          <a:prstGeom prst="rect">
            <a:avLst/>
          </a:prstGeom>
          <a:effectLst>
            <a:outerShdw blurRad="44460" dist="42750" dir="2700000">
              <a:srgbClr val="000000">
                <a:alpha val="31000"/>
              </a:srgbClr>
            </a:outerShdw>
          </a:effectLst>
        </p:spPr>
      </p:pic>
      <p:sp>
        <p:nvSpPr>
          <p:cNvPr id="14" name="TextBox 14"/>
          <p:cNvSpPr txBox="1"/>
          <p:nvPr/>
        </p:nvSpPr>
        <p:spPr>
          <a:xfrm>
            <a:off x="1123950" y="1384300"/>
            <a:ext cx="105410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경제성 및 비용 / 기술 및 표준화 / 실효성 및 참여 /정책 및 지원 /운영 역량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400" y="2273300"/>
            <a:ext cx="3333750" cy="285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육상</a:t>
            </a:r>
            <a:r>
              <a:rPr lang="en-US" sz="1600" dirty="0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전력</a:t>
            </a:r>
            <a:r>
              <a:rPr lang="en-US" sz="1600" dirty="0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인프라</a:t>
            </a:r>
            <a:r>
              <a:rPr lang="en-US" sz="1600" dirty="0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활용의</a:t>
            </a:r>
            <a:r>
              <a:rPr lang="en-US" sz="1600" dirty="0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현실적</a:t>
            </a:r>
            <a:r>
              <a:rPr lang="en-US" sz="1600" dirty="0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600" dirty="0" err="1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장벽</a:t>
            </a:r>
            <a:endParaRPr lang="en-US" sz="1600" dirty="0">
              <a:solidFill>
                <a:srgbClr val="072744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46650" y="2241550"/>
            <a:ext cx="26162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설비 구축 후 활용률 저조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40750" y="2228850"/>
            <a:ext cx="30607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>
                <a:solidFill>
                  <a:srgbClr val="072744"/>
                </a:solidFill>
                <a:latin typeface="Gmarket Sans Medium"/>
                <a:ea typeface="Gmarket Sans Medium"/>
                <a:cs typeface="Gmarket Sans Medium"/>
              </a:rPr>
              <a:t>경제적 인센티브 부족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17950" y="5264150"/>
            <a:ext cx="4686300" cy="273050"/>
          </a:xfrm>
          <a:prstGeom prst="rect">
            <a:avLst/>
          </a:prstGeom>
        </p:spPr>
        <p:txBody>
          <a:bodyPr lIns="0" tIns="9737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1533" spc="-50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육상 전력 인프라의 운영 효율 저하 및 경제성 부족 현황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12950" y="6007100"/>
            <a:ext cx="8763000" cy="412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333" spc="-1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기술 표준화·운영 효율화·경제성 확보를 통한 선순환 생태계 조성 필요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1500" y="234950"/>
            <a:ext cx="4718050" cy="450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533" spc="-100">
                <a:solidFill>
                  <a:srgbClr val="4280B2"/>
                </a:solidFill>
                <a:latin typeface="Gmarket Sans Bold"/>
                <a:ea typeface="Gmarket Sans Bold"/>
                <a:cs typeface="Gmarket Sans Bold"/>
              </a:rPr>
              <a:t>현 시스템의 문제점 및 한계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9950" y="3200400"/>
            <a:ext cx="3060700" cy="157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현재 육상 전력 인프라(Shore Power)는 
투자 회수 및 운영 경제성 부족으로 인해 
비활성화
국제 표준 및 항만별 표준화 시스템 부재</a:t>
            </a:r>
          </a:p>
          <a:p>
            <a:pPr lvl="0" algn="l">
              <a:lnSpc>
                <a:spcPct val="116199"/>
              </a:lnSpc>
            </a:pPr>
            <a:r>
              <a:rPr lang="en-US" sz="1267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
운영 인력 및 기술 지원 부족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41850" y="3130550"/>
            <a:ext cx="3238500" cy="16065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Shore Power 설비 구축 후에도</a:t>
            </a:r>
          </a:p>
          <a:p>
            <a:pPr lvl="0" algn="l">
              <a:lnSpc>
                <a:spcPct val="116199"/>
              </a:lnSpc>
            </a:pPr>
            <a: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실 사용률 10% 미만 선박 측 수전 설비 </a:t>
            </a:r>
          </a:p>
          <a:p>
            <a:pPr lvl="0" algn="l">
              <a:lnSpc>
                <a:spcPct val="116199"/>
              </a:lnSpc>
            </a:pPr>
            <a: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미비로 인한 활용 제안
</a:t>
            </a:r>
          </a:p>
          <a:p>
            <a:pPr lvl="0" algn="l">
              <a:lnSpc>
                <a:spcPct val="116199"/>
              </a:lnSpc>
            </a:pPr>
            <a: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접안 시간 대비 연결 설치 시간의 비효율성</a:t>
            </a:r>
          </a:p>
          <a:p>
            <a:pPr lvl="0" algn="l">
              <a:lnSpc>
                <a:spcPct val="116199"/>
              </a:lnSpc>
            </a:pPr>
            <a:endParaRPr lang="en-US" sz="1292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16199"/>
              </a:lnSpc>
            </a:pPr>
            <a: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운영 인력의 전문성 및 교육 부족</a:t>
            </a:r>
            <a:br>
              <a:rPr lang="en-US" sz="1292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</a:br>
            <a:endParaRPr lang="en-US" sz="1292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756650" y="3105150"/>
            <a:ext cx="2825750" cy="165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329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선사들의 Showe Power 사용에 
대한 경제적 유인책 부족</a:t>
            </a:r>
          </a:p>
          <a:p>
            <a:pPr lvl="0" algn="ctr">
              <a:lnSpc>
                <a:spcPct val="116199"/>
              </a:lnSpc>
            </a:pPr>
            <a:endParaRPr lang="en-US" sz="1329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16199"/>
              </a:lnSpc>
            </a:pPr>
            <a:r>
              <a:rPr lang="en-US" sz="1329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중소 선사들의 재정적 부담 가중</a:t>
            </a:r>
          </a:p>
          <a:p>
            <a:pPr lvl="0" algn="ctr">
              <a:lnSpc>
                <a:spcPct val="116199"/>
              </a:lnSpc>
            </a:pPr>
            <a:endParaRPr lang="en-US" sz="1329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16199"/>
              </a:lnSpc>
            </a:pPr>
            <a:r>
              <a:rPr lang="en-US" sz="1329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친환경 활동에 대한 가시적 보장 체계 </a:t>
            </a:r>
          </a:p>
          <a:p>
            <a:pPr lvl="0" algn="ctr">
              <a:lnSpc>
                <a:spcPct val="116199"/>
              </a:lnSpc>
            </a:pPr>
            <a:r>
              <a:rPr lang="en-US" sz="1329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미비 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793750"/>
            <a:ext cx="11264900" cy="12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24550" y="5060950"/>
            <a:ext cx="28575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16199"/>
              </a:lnSpc>
            </a:pPr>
            <a:r>
              <a:rPr lang="en-US" sz="1000">
                <a:solidFill>
                  <a:srgbClr val="787878"/>
                </a:solidFill>
                <a:latin typeface="Gmarket Sans Medium"/>
                <a:ea typeface="Gmarket Sans Medium"/>
                <a:cs typeface="Gmarket Sans Medium"/>
              </a:rPr>
              <a:t>00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0" y="1003300"/>
            <a:ext cx="12192000" cy="5854700"/>
          </a:xfrm>
          <a:prstGeom prst="rect">
            <a:avLst/>
          </a:prstGeom>
          <a:effectLst>
            <a:outerShdw blurRad="234077" dist="270089" dir="2340000">
              <a:srgbClr val="000000">
                <a:alpha val="2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0" y="1003300"/>
            <a:ext cx="12312650" cy="482600"/>
          </a:xfrm>
          <a:prstGeom prst="rect">
            <a:avLst/>
          </a:prstGeom>
          <a:effectLst>
            <a:outerShdw blurRad="9709" dir="2220000">
              <a:srgbClr val="ADB5BE">
                <a:alpha val="21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-127000" y="3790950"/>
            <a:ext cx="123190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5400000">
            <a:off x="-361950" y="4057650"/>
            <a:ext cx="6121400" cy="12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50800" y="5340350"/>
            <a:ext cx="121920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5400000">
            <a:off x="3568700" y="3975100"/>
            <a:ext cx="5956300" cy="127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74650" y="2571750"/>
            <a:ext cx="1905000" cy="552450"/>
          </a:xfrm>
          <a:prstGeom prst="rect">
            <a:avLst/>
          </a:prstGeom>
        </p:spPr>
        <p:txBody>
          <a:bodyPr lIns="0" tIns="2116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667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CO₂ 감축량 기반 인센티브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30500" y="1790700"/>
            <a:ext cx="3841750" cy="1568450"/>
          </a:xfrm>
          <a:prstGeom prst="rect">
            <a:avLst/>
          </a:prstGeom>
        </p:spPr>
        <p:txBody>
          <a:bodyPr lIns="0" tIns="9737" rIns="0" bIns="0" rtlCol="0" anchor="t"/>
          <a:lstStyle/>
          <a:p>
            <a:pPr lvl="0" algn="just">
              <a:lnSpc>
                <a:spcPct val="107899"/>
              </a:lnSpc>
            </a:pPr>
            <a:r>
              <a:rPr lang="en-US" sz="1533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정량적 데이터 기반의 '등급제(Tier) 
보상 체계' 구축
막연한 지원이 아닌, 실제 감축 성과를 정확히 
측정하고 그에 상응하는 확실한 보상을 
제공하여 선사의 참여 경쟁을 유도합니다.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400" y="4298950"/>
            <a:ext cx="2654300" cy="552450"/>
          </a:xfrm>
          <a:prstGeom prst="rect">
            <a:avLst/>
          </a:prstGeom>
        </p:spPr>
        <p:txBody>
          <a:bodyPr lIns="0" tIns="2116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667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CO₂ 배출 연동 항만이용료
감면제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222250" y="5905500"/>
            <a:ext cx="2978150" cy="552450"/>
          </a:xfrm>
          <a:prstGeom prst="rect">
            <a:avLst/>
          </a:prstGeom>
        </p:spPr>
        <p:txBody>
          <a:bodyPr lIns="0" tIns="21167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667">
                <a:solidFill>
                  <a:srgbClr val="144177"/>
                </a:solidFill>
                <a:latin typeface="Gmarket Sans Medium"/>
                <a:ea typeface="Gmarket Sans Medium"/>
                <a:cs typeface="Gmarket Sans Medium"/>
              </a:rPr>
              <a:t>탄소중립과 경제적 이익의
유기적 연결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49550" y="5473700"/>
            <a:ext cx="3803650" cy="1365250"/>
          </a:xfrm>
          <a:prstGeom prst="rect">
            <a:avLst/>
          </a:prstGeom>
        </p:spPr>
        <p:txBody>
          <a:bodyPr lIns="0" tIns="8467" rIns="0" bIns="0" rtlCol="0" anchor="t"/>
          <a:lstStyle/>
          <a:p>
            <a:pPr lvl="0" algn="just">
              <a:lnSpc>
                <a:spcPct val="107899"/>
              </a:lnSpc>
            </a:pPr>
            <a:r>
              <a:rPr lang="en-US" sz="1333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추진과제: 비용 절감을 넘어선 '운영 효율성' 및 
'브랜드 가치' 제고
친환경 노력이 단순한 비용 지출이 아니라, 선사의
이익(비용 절감 + 운영 편의 + 마케팅)으로 직결되는 
선순환 구조를 만듭니다.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0350" y="3663950"/>
            <a:ext cx="6965950" cy="1543050"/>
          </a:xfrm>
          <a:prstGeom prst="rect">
            <a:avLst/>
          </a:prstGeom>
        </p:spPr>
        <p:txBody>
          <a:bodyPr lIns="0" tIns="6551" rIns="0" bIns="0" rtlCol="0" anchor="t"/>
          <a:lstStyle/>
          <a:p>
            <a:pPr lvl="0" algn="just">
              <a:lnSpc>
                <a:spcPct val="107899"/>
              </a:lnSpc>
            </a:pPr>
            <a:r>
              <a:rPr lang="en-US" sz="1032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
요금 부과 기준 전환: 기존 선박 톤수(크기) 기준의 일괄적 적용을 배제하고, '
실제 육상 전력 사용량'기준으로 감면 규정 개정.
감면율 슬라이딩 시스템 적용: CO₂ 감축 실적에 비례하여 항만 시설 사용료</a:t>
            </a:r>
          </a:p>
          <a:p>
            <a:pPr lvl="0" algn="just">
              <a:lnSpc>
                <a:spcPct val="107899"/>
              </a:lnSpc>
            </a:pPr>
            <a:r>
              <a:rPr lang="en-US" sz="1032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(입항료, 접안료 등) 감면율이 자동으로 상향되도록 설계.
투명한 검증 플랫폼 구축: 선사가 제출한 데이터와 실제 사용량을 교차 검증하고, 
비용 절감 효과를 즉시 확인할 수 있는 모니터링 시스템 운영.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9550" y="5340350"/>
            <a:ext cx="5511800" cy="1498600"/>
          </a:xfrm>
          <a:prstGeom prst="rect">
            <a:avLst/>
          </a:prstGeom>
        </p:spPr>
        <p:txBody>
          <a:bodyPr lIns="0" tIns="7138" rIns="0" bIns="0" rtlCol="0" anchor="t"/>
          <a:lstStyle/>
          <a:p>
            <a:pPr lvl="0" algn="just">
              <a:lnSpc>
                <a:spcPct val="107899"/>
              </a:lnSpc>
            </a:pPr>
            <a:r>
              <a:rPr lang="en-US" sz="1124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Fast-Track(운영 혜택) 도입: 우수 참여 선박에게 '정박 예약 우선권'을 부여하여, </a:t>
            </a:r>
          </a:p>
          <a:p>
            <a:pPr lvl="0" algn="just">
              <a:lnSpc>
                <a:spcPct val="107899"/>
              </a:lnSpc>
            </a:pPr>
            <a:r>
              <a:rPr lang="en-US" sz="1124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 대기 시간 단축 등 항만 운영 효율성을 보장.
'이중 혜택(Double Benefit)' 구조화: '연료비 절감'과 '항만 이용료 감면'이라는 </a:t>
            </a:r>
          </a:p>
          <a:p>
            <a:pPr lvl="0" algn="just">
              <a:lnSpc>
                <a:spcPct val="107899"/>
              </a:lnSpc>
            </a:pPr>
            <a:r>
              <a:rPr lang="en-US" sz="1124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두 가지 경제적 이익을 수치화하여 선사들에게 홍보.
ESG 마케팅 지원: 참여 선박 및 선사에 'Green Port Partner' 인증 등을 </a:t>
            </a:r>
          </a:p>
          <a:p>
            <a:pPr lvl="0" algn="just">
              <a:lnSpc>
                <a:spcPct val="107899"/>
              </a:lnSpc>
            </a:pPr>
            <a:r>
              <a:rPr lang="en-US" sz="1124" spc="-5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 부여하여, 화주 유치 및 기업 이미지 제고 등 간접적 마케팅 효과를 누리도록 지원.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9900" y="190500"/>
            <a:ext cx="71501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친환경</a:t>
            </a:r>
            <a:r>
              <a:rPr lang="en-US" sz="2912" dirty="0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 </a:t>
            </a: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선박</a:t>
            </a:r>
            <a:r>
              <a:rPr lang="en-US" sz="2912" dirty="0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 </a:t>
            </a: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육상전원공급</a:t>
            </a:r>
            <a:r>
              <a:rPr lang="en-US" sz="2912" dirty="0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 </a:t>
            </a: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정책의</a:t>
            </a:r>
            <a:r>
              <a:rPr lang="en-US" sz="2912" dirty="0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 </a:t>
            </a: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핵심</a:t>
            </a:r>
            <a:r>
              <a:rPr lang="en-US" sz="2912" dirty="0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 </a:t>
            </a:r>
            <a:r>
              <a:rPr lang="en-US" sz="2912" dirty="0" err="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개념</a:t>
            </a:r>
            <a:endParaRPr lang="en-US" sz="2912" dirty="0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36600" y="1060450"/>
            <a:ext cx="12573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핵심 개념 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46650" y="1047750"/>
            <a:ext cx="11811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추진 과제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15450" y="1060450"/>
            <a:ext cx="1181100" cy="374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104">
                <a:solidFill>
                  <a:srgbClr val="FFFFFF"/>
                </a:solidFill>
                <a:latin typeface="Gmarket Sans Medium"/>
                <a:ea typeface="Gmarket Sans Medium"/>
                <a:cs typeface="Gmarket Sans Medium"/>
              </a:rPr>
              <a:t>실행 계획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06700" y="3860800"/>
            <a:ext cx="378460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333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추진과제: '선박 크기' 중심에서 '실제 친환경 
기여도' 중심으로 요금 체계 개편
기존의 관행적인 감면 방식을 탈피하여, 실제로 육상 전력을 사용하여 탄소를 줄인 만큼 비용을절감해주는 '직접 연동형' 구조로 전환합니다.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53200" y="1524000"/>
            <a:ext cx="5695950" cy="224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15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정밀 측정 시스템 도입: 선박별 SHORE POWER 사용 시간을 분 단위로 정확히 
측정하고, 이를 탄소 배출 감축량으로 자동 환산합니다. {감축량(톤)= 시간(h) × 시간당 
연료소비량(톤/h) × 배출계수}
3단계 성과 등급제(TIER SYSTEM) 수립:
TIER 1 (최우수): 목표치 초과 달성 선박 → 파격적 혜택 제공 (예: 감면율 최대화, 포상).
TIER 2 (우수): 기준 충족 선박 → 중간 수준 혜택 제공.
TIER 3 (일반): 참여 선박 → 기본 혜택 제공.
등급별 혜택 매뉴얼화: 각 등급에 따른 인센티브의 종류와 규모를 명문화하여
예측 가능성 확보.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-298450"/>
            <a:ext cx="12192000" cy="7448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0" y="2368550"/>
            <a:ext cx="5791200" cy="39052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368550"/>
            <a:ext cx="5721350" cy="3905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" y="2940050"/>
            <a:ext cx="5397500" cy="3117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2940050"/>
            <a:ext cx="5454650" cy="31178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89100" y="1225550"/>
            <a:ext cx="297815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내,외항선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친환경선박</a:t>
            </a:r>
            <a:endParaRPr lang="en-US" sz="2000" dirty="0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16199"/>
              </a:lnSpc>
            </a:pP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건조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보조금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지원</a:t>
            </a:r>
            <a:endParaRPr lang="en-US" sz="2000" dirty="0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16199"/>
              </a:lnSpc>
            </a:pP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중소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선사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비용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부담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문제</a:t>
            </a:r>
            <a:r>
              <a:rPr lang="en-US" sz="20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5050" y="1225550"/>
            <a:ext cx="383540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00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외항선 친환경 설비 장착 
이차보전 지원
(Net Zero 해운 전환 기금 조성)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300" y="165100"/>
            <a:ext cx="563245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000">
                <a:solidFill>
                  <a:srgbClr val="144177"/>
                </a:solidFill>
                <a:latin typeface="Gmarket Sans Bold"/>
                <a:ea typeface="Gmarket Sans Bold"/>
                <a:cs typeface="Gmarket Sans Bold"/>
              </a:rPr>
              <a:t>선박 개조 및 금융 지원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3850" y="971550"/>
            <a:ext cx="12515850" cy="127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05500" y="6451600"/>
            <a:ext cx="6172200" cy="2730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29">
                <a:solidFill>
                  <a:srgbClr val="42637E"/>
                </a:solidFill>
                <a:latin typeface="Gmarket Sans Medium"/>
                <a:ea typeface="Gmarket Sans Medium"/>
                <a:cs typeface="Gmarket Sans Medium"/>
              </a:rPr>
              <a:t>출처: 해양수산부 한국형 친환경 선박 (Greenship-K) 보급 시행 계획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  <a:effectLst>
            <a:outerShdw blurRad="548640" dist="3165231" dir="2700000">
              <a:srgbClr val="FFFFFF">
                <a:alpha val="47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850900" y="3524250"/>
            <a:ext cx="200025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926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첫번째 단계: 준비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4200" y="4318000"/>
            <a:ext cx="2514600" cy="2082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-법적 근거 마련</a:t>
            </a:r>
          </a:p>
          <a:p>
            <a:pPr lvl="0" algn="ctr">
              <a:lnSpc>
                <a:spcPct val="1328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-예산 확보</a:t>
            </a:r>
          </a:p>
          <a:p>
            <a:pPr lvl="0" algn="ctr">
              <a:lnSpc>
                <a:spcPct val="1328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-이해관계자 협의</a:t>
            </a:r>
          </a:p>
          <a:p>
            <a:pPr lvl="0" algn="ctr">
              <a:lnSpc>
                <a:spcPct val="1328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-세부 지침 수립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75050" y="3511550"/>
            <a:ext cx="25654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926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두번째 단계: 시범운영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1550" y="4222750"/>
            <a:ext cx="2578100" cy="2374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주요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항만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1~2곳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선정</a:t>
            </a: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인센티브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시스템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도입</a:t>
            </a: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모니터링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체계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구축</a:t>
            </a: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성과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평가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지표</a:t>
            </a:r>
            <a:r>
              <a:rPr lang="en-US" sz="1535" b="1" dirty="0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535" b="1" dirty="0" err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개발</a:t>
            </a:r>
            <a:endParaRPr lang="en-US" sz="1535" b="1" dirty="0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16700" y="3511550"/>
            <a:ext cx="20955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926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세번째 단계: 확대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4300" y="4552950"/>
            <a:ext cx="2514600" cy="167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-주요 항만으로 확산</a:t>
            </a:r>
          </a:p>
          <a:p>
            <a:pPr lvl="0" algn="ctr">
              <a:lnSpc>
                <a:spcPct val="1494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-선석 80% AMP 구축</a:t>
            </a:r>
          </a:p>
          <a:p>
            <a:pPr lvl="0" algn="ctr">
              <a:lnSpc>
                <a:spcPct val="1494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-인센티브 체계 고도화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377950"/>
            <a:ext cx="11239500" cy="21526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296400" y="3511550"/>
            <a:ext cx="203835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926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네번째 단계: 정착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55100" y="4318000"/>
            <a:ext cx="2514600" cy="20256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-전국 항만 의무화 및
단소 중립 항만 실현</a:t>
            </a:r>
          </a:p>
          <a:p>
            <a:pPr lvl="0" algn="ctr">
              <a:lnSpc>
                <a:spcPct val="1494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-국제 협력 강화</a:t>
            </a:r>
          </a:p>
          <a:p>
            <a:pPr lvl="0" algn="ctr">
              <a:lnSpc>
                <a:spcPct val="149400"/>
              </a:lnSpc>
            </a:pPr>
            <a:endParaRPr lang="en-US" sz="1535" b="1">
              <a:solidFill>
                <a:srgbClr val="373737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49400"/>
              </a:lnSpc>
            </a:pPr>
            <a:r>
              <a:rPr lang="en-US" sz="1535" b="1">
                <a:solidFill>
                  <a:srgbClr val="373737"/>
                </a:solidFill>
                <a:latin typeface="Gmarket Sans Medium"/>
                <a:ea typeface="Gmarket Sans Medium"/>
                <a:cs typeface="Gmarket Sans Medium"/>
              </a:rPr>
              <a:t>-성과 평가 및 개선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 rot="17244">
            <a:off x="2343150" y="2038350"/>
            <a:ext cx="7543800" cy="12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1606550"/>
            <a:ext cx="1905000" cy="1701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050" y="1606550"/>
            <a:ext cx="1905000" cy="1701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9100" y="1606550"/>
            <a:ext cx="1911350" cy="1701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450" y="1606550"/>
            <a:ext cx="1911350" cy="1701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6800" y="2381250"/>
            <a:ext cx="711200" cy="635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3300" y="2254250"/>
            <a:ext cx="736600" cy="6540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250" y="2254250"/>
            <a:ext cx="736600" cy="6540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3200" y="2254250"/>
            <a:ext cx="736600" cy="65405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390650" y="1841500"/>
            <a:ext cx="85725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en-US" sz="2063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</a:rPr>
              <a:t>Step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29100" y="1841500"/>
            <a:ext cx="95885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en-US" sz="20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</a:rPr>
              <a:t>Step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18350" y="1841500"/>
            <a:ext cx="9525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en-US" sz="20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</a:rPr>
              <a:t>Step 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48850" y="1885950"/>
            <a:ext cx="92075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en-US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</a:rPr>
              <a:t>Step 4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9620250" y="-431800"/>
            <a:ext cx="2571750" cy="313055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>
            <a:alphaModFix amt="70000"/>
          </a:blip>
          <a:stretch>
            <a:fillRect/>
          </a:stretch>
        </p:blipFill>
        <p:spPr>
          <a:xfrm>
            <a:off x="9429750" y="0"/>
            <a:ext cx="1308100" cy="7366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9429750" y="-431800"/>
            <a:ext cx="2298700" cy="208915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3200" y="933450"/>
            <a:ext cx="11264900" cy="127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749300" y="412750"/>
            <a:ext cx="8248650" cy="4762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681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친환경 선박 육상전원공급 정책 단계별 추진 로드맵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223000" y="1485900"/>
            <a:ext cx="3917950" cy="3917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0">
            <a:off x="4870450" y="996950"/>
            <a:ext cx="3257550" cy="29146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57800" y="1238250"/>
            <a:ext cx="1854200" cy="355600"/>
          </a:xfrm>
          <a:prstGeom prst="rect">
            <a:avLst/>
          </a:prstGeom>
        </p:spPr>
        <p:txBody>
          <a:bodyPr lIns="0" tIns="25210" rIns="0" bIns="25210" rtlCol="0" anchor="ctr"/>
          <a:lstStyle/>
          <a:p>
            <a:pPr lvl="0" algn="ctr">
              <a:lnSpc>
                <a:spcPct val="99600"/>
              </a:lnSpc>
            </a:pPr>
            <a:r>
              <a:rPr lang="en-US" sz="1985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항만 장비 전환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40300" y="1631950"/>
            <a:ext cx="2222500" cy="1657350"/>
          </a:xfrm>
          <a:prstGeom prst="rect">
            <a:avLst/>
          </a:prstGeom>
        </p:spPr>
        <p:txBody>
          <a:bodyPr lIns="0" tIns="16932" rIns="0" bIns="16932" rtlCol="0" anchor="ctr"/>
          <a:lstStyle/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-항만 내 하역 장비의 
수소/전기 전환</a:t>
            </a:r>
          </a:p>
          <a:p>
            <a:pPr lvl="0" algn="ctr">
              <a:lnSpc>
                <a:spcPct val="99600"/>
              </a:lnSpc>
            </a:pPr>
            <a:endParaRPr lang="en-US" sz="1333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-야드 트랙터, 크레인 등 
장비 친환경화</a:t>
            </a:r>
          </a:p>
          <a:p>
            <a:pPr lvl="0" algn="ctr">
              <a:lnSpc>
                <a:spcPct val="99600"/>
              </a:lnSpc>
            </a:pPr>
            <a:endParaRPr lang="en-US" sz="1333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-항만 내 이동 장비의 
제로 배출화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0"/>
            <a:ext cx="3257550" cy="29146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18350" y="317500"/>
            <a:ext cx="2165350" cy="361950"/>
          </a:xfrm>
          <a:prstGeom prst="rect">
            <a:avLst/>
          </a:prstGeom>
        </p:spPr>
        <p:txBody>
          <a:bodyPr lIns="0" tIns="26049" rIns="0" bIns="26049" rtlCol="0" anchor="ctr"/>
          <a:lstStyle/>
          <a:p>
            <a:pPr lvl="0" algn="ctr">
              <a:lnSpc>
                <a:spcPct val="99600"/>
              </a:lnSpc>
            </a:pPr>
            <a:r>
              <a:rPr lang="en-US" sz="2051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Green Port 솔루션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48500" y="730250"/>
            <a:ext cx="2222500" cy="1047750"/>
          </a:xfrm>
          <a:prstGeom prst="rect">
            <a:avLst/>
          </a:prstGeom>
        </p:spPr>
        <p:txBody>
          <a:bodyPr lIns="0" tIns="16932" rIns="0" bIns="16932" rtlCol="0" anchor="ctr"/>
          <a:lstStyle/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 Shore Power를 중심으로
 종합 친환경 항만 구축</a:t>
            </a: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
- 신재생 에너지 활용 
전력 공급 체계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8274050" y="996950"/>
            <a:ext cx="3257550" cy="29146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24950" y="1276350"/>
            <a:ext cx="2032000" cy="355600"/>
          </a:xfrm>
          <a:prstGeom prst="rect">
            <a:avLst/>
          </a:prstGeom>
        </p:spPr>
        <p:txBody>
          <a:bodyPr lIns="0" tIns="25203" rIns="0" bIns="25203" rtlCol="0" anchor="ctr"/>
          <a:lstStyle/>
          <a:p>
            <a:pPr lvl="0" algn="ctr">
              <a:lnSpc>
                <a:spcPct val="99600"/>
              </a:lnSpc>
            </a:pPr>
            <a:r>
              <a:rPr lang="en-US" sz="1984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국제 표준화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7650" y="2006600"/>
            <a:ext cx="2228850" cy="1250950"/>
          </a:xfrm>
          <a:prstGeom prst="rect">
            <a:avLst/>
          </a:prstGeom>
        </p:spPr>
        <p:txBody>
          <a:bodyPr lIns="0" tIns="16932" rIns="0" bIns="16932" rtlCol="0" anchor="ctr"/>
          <a:lstStyle/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 IMO 등 국제기국에
 한국 모델 제안</a:t>
            </a:r>
          </a:p>
          <a:p>
            <a:pPr lvl="0" algn="ctr">
              <a:lnSpc>
                <a:spcPct val="99600"/>
              </a:lnSpc>
            </a:pPr>
            <a:endParaRPr lang="en-US" sz="1333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 아시아 주요 항만 
협력체계 구축</a:t>
            </a:r>
          </a:p>
          <a:p>
            <a:pPr lvl="0" algn="ctr">
              <a:lnSpc>
                <a:spcPct val="99600"/>
              </a:lnSpc>
            </a:pPr>
            <a:endParaRPr lang="en-US" sz="1333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0">
            <a:off x="8267700" y="2959100"/>
            <a:ext cx="3257550" cy="29146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182100" y="4102100"/>
            <a:ext cx="2070100" cy="1352550"/>
          </a:xfrm>
          <a:prstGeom prst="rect">
            <a:avLst/>
          </a:prstGeom>
        </p:spPr>
        <p:txBody>
          <a:bodyPr lIns="0" tIns="16932" rIns="0" bIns="16932" rtlCol="0" anchor="ctr"/>
          <a:lstStyle/>
          <a:p>
            <a:pPr lvl="0" algn="ctr">
              <a:lnSpc>
                <a:spcPct val="99600"/>
              </a:lnSpc>
            </a:pPr>
            <a:r>
              <a:rPr lang="en-US" sz="1242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-선박 개조 산업 활성화</a:t>
            </a:r>
          </a:p>
          <a:p>
            <a:pPr lvl="0" algn="ctr">
              <a:lnSpc>
                <a:spcPct val="99600"/>
              </a:lnSpc>
            </a:pPr>
            <a:r>
              <a:rPr lang="en-US" sz="1242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
-Shore Power 설비
제조 산업 육성</a:t>
            </a:r>
          </a:p>
          <a:p>
            <a:pPr lvl="0" algn="ctr">
              <a:lnSpc>
                <a:spcPct val="99600"/>
              </a:lnSpc>
            </a:pPr>
            <a:endParaRPr lang="en-US" sz="1242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  <a:p>
            <a:pPr lvl="0" algn="ctr">
              <a:lnSpc>
                <a:spcPct val="99600"/>
              </a:lnSpc>
            </a:pPr>
            <a:r>
              <a:rPr lang="en-US" sz="1242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-친환경 해운기술</a:t>
            </a:r>
          </a:p>
          <a:p>
            <a:pPr lvl="0" algn="ctr">
              <a:lnSpc>
                <a:spcPct val="99600"/>
              </a:lnSpc>
            </a:pPr>
            <a:r>
              <a:rPr lang="en-US" sz="1242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R&amp;D 클러스터 조성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67850" y="3632200"/>
            <a:ext cx="2038350" cy="444500"/>
          </a:xfrm>
          <a:prstGeom prst="rect">
            <a:avLst/>
          </a:prstGeom>
        </p:spPr>
        <p:txBody>
          <a:bodyPr lIns="0" tIns="26049" rIns="0" bIns="26049" rtlCol="0" anchor="ctr"/>
          <a:lstStyle/>
          <a:p>
            <a:pPr lvl="0" algn="ctr">
              <a:lnSpc>
                <a:spcPct val="99600"/>
              </a:lnSpc>
            </a:pPr>
            <a:r>
              <a:rPr lang="en-US" sz="2051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산업 생태계 구축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97650" y="3943350"/>
            <a:ext cx="3257550" cy="291465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743700" y="5759450"/>
            <a:ext cx="2959100" cy="927100"/>
          </a:xfrm>
          <a:prstGeom prst="rect">
            <a:avLst/>
          </a:prstGeom>
        </p:spPr>
        <p:txBody>
          <a:bodyPr lIns="0" tIns="14931" rIns="0" bIns="14931" rtlCol="0" anchor="ctr"/>
          <a:lstStyle/>
          <a:p>
            <a:pPr lvl="0" algn="ctr">
              <a:lnSpc>
                <a:spcPct val="99600"/>
              </a:lnSpc>
            </a:pPr>
            <a:r>
              <a:rPr lang="en-US" sz="1176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-실시간 전력 사용량 모니터링을 통한 
에너지 빅데이터 구축
-AI 기반의 선박 입출항 스케줄 연계 
전력 수요 예측 시스템 가동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81850" y="5124450"/>
            <a:ext cx="2089150" cy="666750"/>
          </a:xfrm>
          <a:prstGeom prst="rect">
            <a:avLst/>
          </a:prstGeom>
        </p:spPr>
        <p:txBody>
          <a:bodyPr lIns="0" tIns="25658" rIns="0" bIns="25658" rtlCol="0" anchor="ctr"/>
          <a:lstStyle/>
          <a:p>
            <a:pPr lvl="0" algn="ctr">
              <a:lnSpc>
                <a:spcPct val="99600"/>
              </a:lnSpc>
            </a:pPr>
            <a:r>
              <a:rPr lang="en-US" sz="2020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데이터 기반 스마트 항만 가속화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400000">
            <a:off x="4870450" y="2971800"/>
            <a:ext cx="3257550" cy="291465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832350" y="3632200"/>
            <a:ext cx="2038350" cy="444500"/>
          </a:xfrm>
          <a:prstGeom prst="rect">
            <a:avLst/>
          </a:prstGeom>
        </p:spPr>
        <p:txBody>
          <a:bodyPr lIns="0" tIns="26049" rIns="0" bIns="26049" rtlCol="0" anchor="ctr"/>
          <a:lstStyle/>
          <a:p>
            <a:pPr lvl="0" algn="ctr">
              <a:lnSpc>
                <a:spcPct val="99600"/>
              </a:lnSpc>
            </a:pPr>
            <a:r>
              <a:rPr lang="en-US" sz="2051">
                <a:solidFill>
                  <a:srgbClr val="144177"/>
                </a:solidFill>
                <a:latin typeface="Pretendard Bold"/>
                <a:ea typeface="Pretendard Bold"/>
                <a:cs typeface="Pretendard Bold"/>
              </a:rPr>
              <a:t>지역 경제 활성화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84750" y="4178300"/>
            <a:ext cx="2222500" cy="1454150"/>
          </a:xfrm>
          <a:prstGeom prst="rect">
            <a:avLst/>
          </a:prstGeom>
        </p:spPr>
        <p:txBody>
          <a:bodyPr lIns="0" tIns="16932" rIns="0" bIns="16932" rtlCol="0" anchor="ctr"/>
          <a:lstStyle/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-항만 도시 대기질 
개선으로 인한 삶의 질 향상</a:t>
            </a: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
-친환경 항만 관광 자원화</a:t>
            </a:r>
          </a:p>
          <a:p>
            <a:pPr lvl="0" algn="ctr">
              <a:lnSpc>
                <a:spcPct val="99600"/>
              </a:lnSpc>
            </a:pPr>
            <a:endParaRPr lang="en-US" sz="1333">
              <a:solidFill>
                <a:srgbClr val="144177"/>
              </a:solidFill>
              <a:latin typeface="THELuxmB"/>
              <a:ea typeface="THELuxmB"/>
              <a:cs typeface="THELuxmB"/>
            </a:endParaRP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-항만 인근 부동산</a:t>
            </a:r>
          </a:p>
          <a:p>
            <a:pPr lvl="0" algn="ctr">
              <a:lnSpc>
                <a:spcPct val="99600"/>
              </a:lnSpc>
            </a:pPr>
            <a:r>
              <a:rPr lang="en-US" sz="1333">
                <a:solidFill>
                  <a:srgbClr val="144177"/>
                </a:solidFill>
                <a:latin typeface="THELuxmB"/>
                <a:ea typeface="THELuxmB"/>
                <a:cs typeface="THELuxmB"/>
              </a:rPr>
              <a:t>가치 상승 효과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4800" y="2063750"/>
            <a:ext cx="4057650" cy="15303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297">
                <a:solidFill>
                  <a:srgbClr val="144177"/>
                </a:solidFill>
                <a:latin typeface="210 MGothic 060"/>
                <a:ea typeface="210 MGothic 060"/>
                <a:cs typeface="210 MGothic 060"/>
              </a:rPr>
              <a:t>확장성 및 정책적</a:t>
            </a:r>
          </a:p>
          <a:p>
            <a:pPr lvl="0" algn="ctr">
              <a:lnSpc>
                <a:spcPct val="116199"/>
              </a:lnSpc>
            </a:pPr>
            <a:r>
              <a:rPr lang="en-US" sz="4297">
                <a:solidFill>
                  <a:srgbClr val="144177"/>
                </a:solidFill>
                <a:latin typeface="210 MGothic 060"/>
                <a:ea typeface="210 MGothic 060"/>
                <a:cs typeface="210 MGothic 060"/>
              </a:rPr>
              <a:t>파급력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2650" y="5200650"/>
            <a:ext cx="2743200" cy="2743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77682">
            <a:off x="488950" y="4419600"/>
            <a:ext cx="2743200" cy="27432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57300" y="3587750"/>
            <a:ext cx="2743200" cy="27432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3100" y="2292350"/>
            <a:ext cx="2292350" cy="2393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1900" y="863600"/>
            <a:ext cx="7912100" cy="6540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일자리를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구하기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위한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수도권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쏠림현상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배경 및 필요성・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6200" y="6654800"/>
            <a:ext cx="7886700" cy="107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82" dirty="0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참고 </a:t>
            </a:r>
            <a:r>
              <a:rPr lang="en-US" sz="482" dirty="0" err="1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통계</a:t>
            </a:r>
            <a:r>
              <a:rPr lang="en-US" sz="482" dirty="0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82" dirty="0" err="1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출처</a:t>
            </a:r>
            <a:r>
              <a:rPr lang="en-US" sz="482" dirty="0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 : file:///C:/Users/msi/Downloads/%E3%80%8C%EC%B5%9C%EA%B7%BC+20%EB%85%84%EA%B0%84+%EC%88%98%EB%8F%84%EA%B6%8C+%EC%9D%B8%EA%B5%AC%EC%9D%B4%EB%8F%99%E3%80%8D+%EB%B3%B4%EB%8F%84%EC%9E%90%EB%A3%8C.pdf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00" y="2209800"/>
            <a:ext cx="6000750" cy="351155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493000" y="5721350"/>
            <a:ext cx="3067050" cy="24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368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최근 약 10년간의 비수도권-수도권 전입자 수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9237ADF9-5240-C0BB-FE82-815B9B2936D2}"/>
              </a:ext>
            </a:extLst>
          </p:cNvPr>
          <p:cNvSpPr txBox="1"/>
          <p:nvPr/>
        </p:nvSpPr>
        <p:spPr>
          <a:xfrm>
            <a:off x="965200" y="3193257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 →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전입자수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연평균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40만명대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유지</a:t>
            </a:r>
            <a:endParaRPr lang="en-US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49BA3B5-942D-6D75-4D0F-76E13F85F6C6}"/>
              </a:ext>
            </a:extLst>
          </p:cNvPr>
          <p:cNvSpPr txBox="1"/>
          <p:nvPr/>
        </p:nvSpPr>
        <p:spPr>
          <a:xfrm>
            <a:off x="965200" y="3555207"/>
            <a:ext cx="5710370" cy="7302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약 10년간,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연간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비수도권에서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전입하는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인구수는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평균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40만명대를 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유지하고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있으며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2020년에는</a:t>
            </a:r>
          </a:p>
          <a:p>
            <a:pPr lvl="0"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약 49만명으로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최고치를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기록했다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4CD784E-BA38-B782-2C3F-239482D99A88}"/>
              </a:ext>
            </a:extLst>
          </p:cNvPr>
          <p:cNvSpPr txBox="1"/>
          <p:nvPr/>
        </p:nvSpPr>
        <p:spPr>
          <a:xfrm>
            <a:off x="965200" y="4671219"/>
            <a:ext cx="47117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서울시 지하철의 출퇴근시간대별 이용자수 해마다 증가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6D371551-E7BE-793F-AA94-085E488A9762}"/>
              </a:ext>
            </a:extLst>
          </p:cNvPr>
          <p:cNvSpPr txBox="1"/>
          <p:nvPr/>
        </p:nvSpPr>
        <p:spPr>
          <a:xfrm>
            <a:off x="965199" y="5026819"/>
            <a:ext cx="4959351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동시에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지하철의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즉,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개인자가용의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또한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시사한다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4C7A4ABE-F5B5-2756-6BEE-50BDD0DA8846}"/>
              </a:ext>
            </a:extLst>
          </p:cNvPr>
          <p:cNvSpPr txBox="1"/>
          <p:nvPr/>
        </p:nvSpPr>
        <p:spPr>
          <a:xfrm>
            <a:off x="965200" y="2057400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탄소배출량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중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운송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부문이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차지하는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비중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15%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9D4E8616-442C-2D55-E845-DB789AB6F375}"/>
              </a:ext>
            </a:extLst>
          </p:cNvPr>
          <p:cNvSpPr txBox="1"/>
          <p:nvPr/>
        </p:nvSpPr>
        <p:spPr>
          <a:xfrm>
            <a:off x="965200" y="2413000"/>
            <a:ext cx="5187856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IPCC(2022)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자료에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따르면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2019년을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기준으로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경제부문별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탄소배출량의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비중추이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통계에서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운송부문이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15%의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8450"/>
            <a:ext cx="12192000" cy="74485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590800"/>
            <a:ext cx="7150100" cy="1714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87550" y="2736850"/>
            <a:ext cx="8210550" cy="1746250"/>
          </a:xfrm>
          <a:prstGeom prst="rect">
            <a:avLst/>
          </a:prstGeom>
        </p:spPr>
        <p:txBody>
          <a:bodyPr lIns="0" tIns="517234" rIns="0" bIns="517234" rtlCol="0" anchor="ctr"/>
          <a:lstStyle/>
          <a:p>
            <a:pPr lvl="0" algn="ctr"/>
            <a:r>
              <a:rPr lang="en-US" sz="9814" spc="-200" dirty="0">
                <a:solidFill>
                  <a:srgbClr val="0E6D62"/>
                </a:solidFill>
                <a:latin typeface="THELuxmEB"/>
                <a:ea typeface="THELuxmEB"/>
                <a:cs typeface="THELuxmEB"/>
              </a:rPr>
              <a:t>THANK 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368800"/>
            <a:ext cx="7150100" cy="1714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0CD79-DCF9-29E9-2FD3-E30026B8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6118702-FA77-70A2-FD19-0CFBA4721E46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AA7347-8429-6FEB-77B3-99D62BCA6816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신민규</a:t>
              </a: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152B40E5-6EFA-FFC1-0FD4-C9AE0FD15845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8C3027-2648-AE6E-F99E-57C599A58337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394F5E-0E47-4B5B-96DF-A13FB3EEC9A1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대형 화물차의 친환경 운행 등급제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B7EBC501-51D6-5215-AA7E-4C210F65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0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1900" y="863600"/>
            <a:ext cx="7912100" cy="6540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일자리를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구하기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위한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수도권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쏠림현상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배경 및 필요성・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200" y="3193257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 →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수도권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전입자수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연평균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40만명대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유지</a:t>
            </a:r>
            <a:endParaRPr lang="en-US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5200" y="3555207"/>
            <a:ext cx="5710370" cy="7302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약 10년간,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연간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비수도권에서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전입하는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인구수는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평균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40만명대를 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유지하고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있으며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2020년에는</a:t>
            </a:r>
          </a:p>
          <a:p>
            <a:pPr lvl="0"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약 49만명으로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최고치를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기록했다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5200" y="4671219"/>
            <a:ext cx="47117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 lvl="0" algn="l">
              <a:lnSpc>
                <a:spcPct val="99600"/>
              </a:lnSpc>
            </a:pPr>
            <a:r>
              <a:rPr lang="en-US" sz="1733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서울시 지하철의 출퇴근시간대별 이용자수 해마다 증가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5199" y="5026819"/>
            <a:ext cx="4959351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수도권으로의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전입자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동시에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지하철의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즉,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개인자가용의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이용률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또한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시사한다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200" y="2057400"/>
            <a:ext cx="452755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탄소배출량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중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운송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부문이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차지하는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비중</a:t>
            </a:r>
            <a:r>
              <a:rPr lang="en-US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15%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5200" y="2413000"/>
            <a:ext cx="5187856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IPCC(2022)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자료에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따르면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2019년을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기준으로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경제부문별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탄소배출량의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비중추이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통계에서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운송부문이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15%의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비율을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차지했다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43700" y="5721350"/>
            <a:ext cx="4578350" cy="241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368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최근 약 10년간의 서울시 지하철의 출퇴근시간대별 이용자수 근사치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000250"/>
            <a:ext cx="5461000" cy="37211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019800" y="6629400"/>
            <a:ext cx="5715000" cy="6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643" dirty="0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참고</a:t>
            </a:r>
            <a:r>
              <a:rPr lang="en-US" sz="643" dirty="0" err="1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자료출처</a:t>
            </a:r>
            <a:r>
              <a:rPr lang="en-US" sz="643" dirty="0">
                <a:solidFill>
                  <a:srgbClr val="A0A0A0"/>
                </a:solidFill>
                <a:latin typeface="Pretendard Regular"/>
                <a:ea typeface="Pretendard Regular"/>
                <a:cs typeface="Pretendard Regular"/>
              </a:rPr>
              <a:t> : https://english.seoul.go.kr/public-transport-usage-surged-by-330-million-last-year-with-daytime-travel-up-by-14/?utm_source=chatgpt.com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" y="0"/>
            <a:ext cx="12191608" cy="68577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81747-E3B6-E099-C3DC-B5D5E6E1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353873C-3A5D-2266-DCAF-EA0C9DDD7013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AB6537-9937-7DA7-EA52-2BC978AEECA6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 err="1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이연선</a:t>
              </a:r>
              <a:endParaRPr lang="ko-KR" altLang="en-US" sz="2000" dirty="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2B2A780B-4244-5F6E-D695-9643B6828CA7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D3E150-D5AE-5DDA-CE17-B0F13B5D3D90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2BFC28-2FE5-9853-B1CE-785101C65934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플라스틱 열적 재활용 퇴출 방안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07708FB8-CD95-F670-D218-3B67BC52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31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600" cy="2895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4038600"/>
            <a:ext cx="2438400" cy="2438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0"/>
            <a:ext cx="2286000" cy="3048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0" y="1647825"/>
            <a:ext cx="571500" cy="571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4295775"/>
            <a:ext cx="1219200" cy="38100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2532525" y="2440556"/>
            <a:ext cx="7126951" cy="159716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marL="0" indent="0" algn="ctr">
              <a:lnSpc>
                <a:spcPct val="112000"/>
              </a:lnSpc>
              <a:buNone/>
            </a:pPr>
            <a:r>
              <a:rPr lang="ko-KR" altLang="en-US" sz="48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플라스틱 열적 재활용</a:t>
            </a:r>
            <a:endParaRPr lang="en-US" altLang="ko-KR" sz="4800" b="1" dirty="0">
              <a:solidFill>
                <a:srgbClr val="166534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marL="0" indent="0" algn="ctr">
              <a:lnSpc>
                <a:spcPct val="112000"/>
              </a:lnSpc>
              <a:buNone/>
            </a:pPr>
            <a:r>
              <a:rPr lang="ko-KR" altLang="en-US" sz="48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단계적 퇴출 방안 </a:t>
            </a:r>
            <a:endParaRPr lang="en-US" sz="48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13" name="Text 2"/>
          <p:cNvSpPr/>
          <p:nvPr/>
        </p:nvSpPr>
        <p:spPr>
          <a:xfrm>
            <a:off x="4380951" y="4638675"/>
            <a:ext cx="3430098" cy="27699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ko-KR" altLang="en-US" dirty="0">
                <a:solidFill>
                  <a:srgbClr val="16A3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기후환경리더 양성과정 </a:t>
            </a:r>
            <a:r>
              <a:rPr lang="en-US" altLang="ko-KR" dirty="0">
                <a:solidFill>
                  <a:srgbClr val="16A3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8</a:t>
            </a:r>
            <a:r>
              <a:rPr lang="ko-KR" altLang="en-US" dirty="0">
                <a:solidFill>
                  <a:srgbClr val="16A34A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 이연선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6500" y="920750"/>
            <a:ext cx="10695500" cy="590550"/>
          </a:xfrm>
          <a:prstGeom prst="rect">
            <a:avLst/>
          </a:prstGeom>
        </p:spPr>
        <p:txBody>
          <a:bodyPr lIns="0" tIns="42385" rIns="0" bIns="42385" rtlCol="0" anchor="ctr"/>
          <a:lstStyle/>
          <a:p>
            <a:pPr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수도권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쏠림현상에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따른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 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교통량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배경 및 필요성・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200" y="3543300"/>
            <a:ext cx="51308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기존에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있던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시스템에서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새로운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가치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창출을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통한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변화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추구</a:t>
            </a:r>
            <a:endParaRPr lang="en-US" altLang="ko-KR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2500" y="3937000"/>
            <a:ext cx="5236592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기후위기라는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시사점이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전인류에게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문제점으로써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인식되지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못한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 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현재로써는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 </a:t>
            </a: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산업분야의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분야에만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변화를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줘도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반발력은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어마무시할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것이다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 </a:t>
            </a: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우리는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대한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돌파구를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찾기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위해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노력해야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한다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5200" y="4984750"/>
            <a:ext cx="47180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그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해결책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중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하나가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탄소배출권거래제가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될 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250" y="5429250"/>
            <a:ext cx="511175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시스템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'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거래제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'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돌파구를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찾는다면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Net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Zero를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비롯한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쏠림현상방지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등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다양한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나비효과를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기대할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수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것이다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200" y="2019300"/>
            <a:ext cx="45275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시민들의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생활범위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확대로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인한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전력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사용량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증가</a:t>
            </a:r>
            <a:endParaRPr lang="en-US" altLang="ko-KR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4250" y="2444750"/>
            <a:ext cx="585348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통계에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따르면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지하철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노선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및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역수는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해가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거듭될수록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증가하고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그리고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직간접적인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탄소배출량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의미하고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이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원인에는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출퇴근이라는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간접적인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요소가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다수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포함돼있다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36750"/>
            <a:ext cx="5727700" cy="42989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1">
            <a:extLst>
              <a:ext uri="{FF2B5EF4-FFF2-40B4-BE49-F238E27FC236}">
                <a16:creationId xmlns:a16="http://schemas.microsoft.com/office/drawing/2014/main" id="{B0D58578-126C-7B69-1B50-09DADA0E8837}"/>
              </a:ext>
            </a:extLst>
          </p:cNvPr>
          <p:cNvSpPr/>
          <p:nvPr/>
        </p:nvSpPr>
        <p:spPr>
          <a:xfrm>
            <a:off x="828871" y="1789756"/>
            <a:ext cx="3220616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 재활용이란?</a:t>
            </a:r>
            <a:endParaRPr lang="en-US" sz="20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0754BEDA-8747-4618-7B31-4F7DA4A598D0}"/>
              </a:ext>
            </a:extLst>
          </p:cNvPr>
          <p:cNvSpPr/>
          <p:nvPr/>
        </p:nvSpPr>
        <p:spPr>
          <a:xfrm>
            <a:off x="970391" y="2198488"/>
            <a:ext cx="4789773" cy="66191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폐플라스틱을 발전시설,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시멘트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공</a:t>
            </a:r>
            <a:r>
              <a:rPr lang="ko-KR" alt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장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, </a:t>
            </a:r>
            <a:r>
              <a:rPr lang="ko-KR" alt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보일러의</a:t>
            </a:r>
            <a:endParaRPr lang="en-US" altLang="ko-KR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25000"/>
              </a:lnSpc>
            </a:pPr>
            <a:r>
              <a:rPr lang="ko-KR" alt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대체 연료로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활용하는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방식</a:t>
            </a:r>
            <a:endParaRPr lang="en-US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5" name="Text 3">
            <a:extLst>
              <a:ext uri="{FF2B5EF4-FFF2-40B4-BE49-F238E27FC236}">
                <a16:creationId xmlns:a16="http://schemas.microsoft.com/office/drawing/2014/main" id="{0ACBB361-AD3E-BE85-461D-4B32A90295E0}"/>
              </a:ext>
            </a:extLst>
          </p:cNvPr>
          <p:cNvSpPr/>
          <p:nvPr/>
        </p:nvSpPr>
        <p:spPr>
          <a:xfrm>
            <a:off x="828871" y="3603757"/>
            <a:ext cx="282251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문제점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6" name="Text 4">
            <a:extLst>
              <a:ext uri="{FF2B5EF4-FFF2-40B4-BE49-F238E27FC236}">
                <a16:creationId xmlns:a16="http://schemas.microsoft.com/office/drawing/2014/main" id="{AE9E221D-5E32-A68B-29E5-BFCF77103694}"/>
              </a:ext>
            </a:extLst>
          </p:cNvPr>
          <p:cNvSpPr/>
          <p:nvPr/>
        </p:nvSpPr>
        <p:spPr>
          <a:xfrm>
            <a:off x="970391" y="4072312"/>
            <a:ext cx="5016957" cy="315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ko-KR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플라스틱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연료 소각 시 다량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온실가스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배출</a:t>
            </a:r>
            <a:endParaRPr lang="en-US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10A6A19A-012D-6121-C6A0-7B281CD355C3}"/>
              </a:ext>
            </a:extLst>
          </p:cNvPr>
          <p:cNvSpPr/>
          <p:nvPr/>
        </p:nvSpPr>
        <p:spPr>
          <a:xfrm>
            <a:off x="970391" y="4563158"/>
            <a:ext cx="4691327" cy="315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ko-KR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진정한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재활용이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아닌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에너지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회수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방식</a:t>
            </a:r>
            <a:endParaRPr lang="en-US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8" name="Text 6">
            <a:extLst>
              <a:ext uri="{FF2B5EF4-FFF2-40B4-BE49-F238E27FC236}">
                <a16:creationId xmlns:a16="http://schemas.microsoft.com/office/drawing/2014/main" id="{5EDCE0F0-EB9B-1948-2BC4-F688DF9D71F4}"/>
              </a:ext>
            </a:extLst>
          </p:cNvPr>
          <p:cNvSpPr/>
          <p:nvPr/>
        </p:nvSpPr>
        <p:spPr>
          <a:xfrm>
            <a:off x="970391" y="5054003"/>
            <a:ext cx="4789773" cy="31566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ko-KR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국제적으로는</a:t>
            </a:r>
            <a:r>
              <a: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재활용으로 인정하지 않음</a:t>
            </a:r>
            <a:endParaRPr lang="en-US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9" name="Text 11">
            <a:extLst>
              <a:ext uri="{FF2B5EF4-FFF2-40B4-BE49-F238E27FC236}">
                <a16:creationId xmlns:a16="http://schemas.microsoft.com/office/drawing/2014/main" id="{ECDB3D28-AFEF-E407-B90B-85378F744352}"/>
              </a:ext>
            </a:extLst>
          </p:cNvPr>
          <p:cNvSpPr/>
          <p:nvPr/>
        </p:nvSpPr>
        <p:spPr>
          <a:xfrm>
            <a:off x="6431838" y="4552584"/>
            <a:ext cx="4415998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국내 폐플라스틱 처리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방식별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비율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1F66427-8406-9CBF-87B3-43EE6859B570}"/>
              </a:ext>
            </a:extLst>
          </p:cNvPr>
          <p:cNvGrpSpPr/>
          <p:nvPr/>
        </p:nvGrpSpPr>
        <p:grpSpPr>
          <a:xfrm>
            <a:off x="6676372" y="5127806"/>
            <a:ext cx="4923798" cy="657999"/>
            <a:chOff x="6038850" y="5086350"/>
            <a:chExt cx="4923798" cy="657999"/>
          </a:xfrm>
        </p:grpSpPr>
        <p:pic>
          <p:nvPicPr>
            <p:cNvPr id="37" name="Image 10" descr="preencoded.png">
              <a:extLst>
                <a:ext uri="{FF2B5EF4-FFF2-40B4-BE49-F238E27FC236}">
                  <a16:creationId xmlns:a16="http://schemas.microsoft.com/office/drawing/2014/main" id="{E27068DC-9642-2566-90CA-F773D62D2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8850" y="5129599"/>
              <a:ext cx="190500" cy="190500"/>
            </a:xfrm>
            <a:prstGeom prst="rect">
              <a:avLst/>
            </a:prstGeom>
          </p:spPr>
        </p:pic>
        <p:pic>
          <p:nvPicPr>
            <p:cNvPr id="38" name="Image 11" descr="preencoded.png">
              <a:extLst>
                <a:ext uri="{FF2B5EF4-FFF2-40B4-BE49-F238E27FC236}">
                  <a16:creationId xmlns:a16="http://schemas.microsoft.com/office/drawing/2014/main" id="{C5DDABDA-B5F5-D99D-2996-B17E9477F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5098" y="5129599"/>
              <a:ext cx="190500" cy="190500"/>
            </a:xfrm>
            <a:prstGeom prst="rect">
              <a:avLst/>
            </a:prstGeom>
          </p:spPr>
        </p:pic>
        <p:pic>
          <p:nvPicPr>
            <p:cNvPr id="39" name="Image 12" descr="preencoded.png">
              <a:extLst>
                <a:ext uri="{FF2B5EF4-FFF2-40B4-BE49-F238E27FC236}">
                  <a16:creationId xmlns:a16="http://schemas.microsoft.com/office/drawing/2014/main" id="{905518AB-0B1C-1B34-2200-5E04D2F7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8850" y="5510599"/>
              <a:ext cx="190500" cy="190500"/>
            </a:xfrm>
            <a:prstGeom prst="rect">
              <a:avLst/>
            </a:prstGeom>
          </p:spPr>
        </p:pic>
        <p:pic>
          <p:nvPicPr>
            <p:cNvPr id="40" name="Image 13" descr="preencoded.png">
              <a:extLst>
                <a:ext uri="{FF2B5EF4-FFF2-40B4-BE49-F238E27FC236}">
                  <a16:creationId xmlns:a16="http://schemas.microsoft.com/office/drawing/2014/main" id="{19B9FE63-B888-F44F-0619-DCBD4898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5098" y="5510599"/>
              <a:ext cx="190500" cy="190500"/>
            </a:xfrm>
            <a:prstGeom prst="rect">
              <a:avLst/>
            </a:prstGeom>
          </p:spPr>
        </p:pic>
        <p:sp>
          <p:nvSpPr>
            <p:cNvPr id="50" name="Text 12">
              <a:extLst>
                <a:ext uri="{FF2B5EF4-FFF2-40B4-BE49-F238E27FC236}">
                  <a16:creationId xmlns:a16="http://schemas.microsoft.com/office/drawing/2014/main" id="{C0B196B7-8C7F-8F81-8C5D-0736EE9C6A78}"/>
                </a:ext>
              </a:extLst>
            </p:cNvPr>
            <p:cNvSpPr/>
            <p:nvPr/>
          </p:nvSpPr>
          <p:spPr>
            <a:xfrm>
              <a:off x="6324599" y="5086350"/>
              <a:ext cx="1805473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단순 소각: 33.3%</a:t>
              </a:r>
            </a:p>
          </p:txBody>
        </p:sp>
        <p:sp>
          <p:nvSpPr>
            <p:cNvPr id="51" name="Text 13">
              <a:extLst>
                <a:ext uri="{FF2B5EF4-FFF2-40B4-BE49-F238E27FC236}">
                  <a16:creationId xmlns:a16="http://schemas.microsoft.com/office/drawing/2014/main" id="{CB2D69C0-DE55-A93C-35BA-F281DDC7C61F}"/>
                </a:ext>
              </a:extLst>
            </p:cNvPr>
            <p:cNvSpPr/>
            <p:nvPr/>
          </p:nvSpPr>
          <p:spPr>
            <a:xfrm>
              <a:off x="8930848" y="5086350"/>
              <a:ext cx="1147066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매립: </a:t>
              </a:r>
              <a:r>
                <a:rPr lang="en-US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4.6%</a:t>
              </a:r>
              <a:endParaRPr lang="en-US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52" name="Text 14">
              <a:extLst>
                <a:ext uri="{FF2B5EF4-FFF2-40B4-BE49-F238E27FC236}">
                  <a16:creationId xmlns:a16="http://schemas.microsoft.com/office/drawing/2014/main" id="{B49563B5-4758-D4BB-E53F-6F7B91252D5F}"/>
                </a:ext>
              </a:extLst>
            </p:cNvPr>
            <p:cNvSpPr/>
            <p:nvPr/>
          </p:nvSpPr>
          <p:spPr>
            <a:xfrm>
              <a:off x="6324600" y="5467350"/>
              <a:ext cx="2031800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marL="0" indent="0">
                <a:buNone/>
              </a:pPr>
              <a:r>
                <a:rPr lang="en-US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물질 재활용: 22.7%</a:t>
              </a:r>
              <a:endParaRPr lang="en-US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53" name="Text 15">
              <a:extLst>
                <a:ext uri="{FF2B5EF4-FFF2-40B4-BE49-F238E27FC236}">
                  <a16:creationId xmlns:a16="http://schemas.microsoft.com/office/drawing/2014/main" id="{5FA8FF0A-9A10-AD06-9BD0-AB5ADE9B5C92}"/>
                </a:ext>
              </a:extLst>
            </p:cNvPr>
            <p:cNvSpPr/>
            <p:nvPr/>
          </p:nvSpPr>
          <p:spPr>
            <a:xfrm>
              <a:off x="8930848" y="5467350"/>
              <a:ext cx="2031800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열적 재활용: 39.3%</a:t>
              </a:r>
            </a:p>
          </p:txBody>
        </p:sp>
      </p:grpSp>
      <p:pic>
        <p:nvPicPr>
          <p:cNvPr id="55" name="Image 9" descr="preencoded.png">
            <a:extLst>
              <a:ext uri="{FF2B5EF4-FFF2-40B4-BE49-F238E27FC236}">
                <a16:creationId xmlns:a16="http://schemas.microsoft.com/office/drawing/2014/main" id="{30BD8C44-FB10-9DD1-1746-4FE36A325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121" y="1080638"/>
            <a:ext cx="3429000" cy="3429000"/>
          </a:xfrm>
          <a:prstGeom prst="rect">
            <a:avLst/>
          </a:prstGeom>
        </p:spPr>
      </p:pic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37783C9C-5ED6-73A2-5292-EEE5631DC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F1A5DB86-247F-4B02-A8E9-6F7390F01BF0}"/>
              </a:ext>
            </a:extLst>
          </p:cNvPr>
          <p:cNvSpPr/>
          <p:nvPr/>
        </p:nvSpPr>
        <p:spPr>
          <a:xfrm>
            <a:off x="381000" y="363438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ko-KR" altLang="en-US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 재활용의 한계</a:t>
            </a:r>
            <a:endParaRPr lang="en-US" altLang="ko-KR" sz="2700" b="1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0"/>
          <p:cNvSpPr/>
          <p:nvPr/>
        </p:nvSpPr>
        <p:spPr>
          <a:xfrm>
            <a:off x="1394505" y="-725805"/>
            <a:ext cx="11430000" cy="34624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lnSpc>
                <a:spcPts val="2700"/>
              </a:lnSpc>
              <a:buNone/>
            </a:pPr>
            <a:endParaRPr lang="en-US" sz="225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0" name="Text 1"/>
          <p:cNvSpPr/>
          <p:nvPr/>
        </p:nvSpPr>
        <p:spPr>
          <a:xfrm>
            <a:off x="381000" y="1218500"/>
            <a:ext cx="541020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경제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모델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비교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933" y="5622087"/>
            <a:ext cx="190500" cy="266700"/>
          </a:xfrm>
          <a:prstGeom prst="rect">
            <a:avLst/>
          </a:prstGeom>
        </p:spPr>
      </p:pic>
      <p:sp>
        <p:nvSpPr>
          <p:cNvPr id="49" name="Text 20"/>
          <p:cNvSpPr/>
          <p:nvPr/>
        </p:nvSpPr>
        <p:spPr>
          <a:xfrm>
            <a:off x="5758933" y="5113053"/>
            <a:ext cx="510540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순환경제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전환의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필요성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0" name="Text 21"/>
          <p:cNvSpPr/>
          <p:nvPr/>
        </p:nvSpPr>
        <p:spPr>
          <a:xfrm>
            <a:off x="6096000" y="5549808"/>
            <a:ext cx="9978464" cy="73552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indent="0">
              <a:lnSpc>
                <a:spcPct val="125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 재활용을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제외하고</a:t>
            </a: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물리적</a:t>
            </a: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재활용과</a:t>
            </a:r>
            <a:endParaRPr lang="en-US" sz="20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indent="0">
              <a:lnSpc>
                <a:spcPct val="125000"/>
              </a:lnSpc>
              <a:buNone/>
            </a:pP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화학적</a:t>
            </a: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재활용 중심의 순환경제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</a:t>
            </a: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구축이</a:t>
            </a:r>
            <a:r>
              <a:rPr lang="en-US" sz="20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필수적</a:t>
            </a:r>
            <a:endParaRPr lang="en-US" sz="20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1" name="Text 12"/>
          <p:cNvSpPr/>
          <p:nvPr/>
        </p:nvSpPr>
        <p:spPr>
          <a:xfrm>
            <a:off x="5758933" y="1218500"/>
            <a:ext cx="571500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물질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한계점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16E3C90-3B32-4495-584D-66BE909BA2FA}"/>
              </a:ext>
            </a:extLst>
          </p:cNvPr>
          <p:cNvGrpSpPr/>
          <p:nvPr/>
        </p:nvGrpSpPr>
        <p:grpSpPr>
          <a:xfrm>
            <a:off x="5758933" y="1697598"/>
            <a:ext cx="7039790" cy="557653"/>
            <a:chOff x="5758933" y="1510000"/>
            <a:chExt cx="7039790" cy="557653"/>
          </a:xfrm>
        </p:grpSpPr>
        <p:sp>
          <p:nvSpPr>
            <p:cNvPr id="42" name="Text 13"/>
            <p:cNvSpPr/>
            <p:nvPr/>
          </p:nvSpPr>
          <p:spPr>
            <a:xfrm>
              <a:off x="6096000" y="1510000"/>
              <a:ext cx="6702723" cy="55765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품질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저하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반복적인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기계적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과정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→ 고품질 플라스틱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확보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어려움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2" name="Image 16" descr="preencoded.png">
              <a:extLst>
                <a:ext uri="{FF2B5EF4-FFF2-40B4-BE49-F238E27FC236}">
                  <a16:creationId xmlns:a16="http://schemas.microsoft.com/office/drawing/2014/main" id="{2DC77EC8-6BF3-C503-D9C1-3D5D7245A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933" y="1510000"/>
              <a:ext cx="190500" cy="266700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7F3FCA0-717D-E7CB-5C0B-57FD0CC21935}"/>
              </a:ext>
            </a:extLst>
          </p:cNvPr>
          <p:cNvGrpSpPr/>
          <p:nvPr/>
        </p:nvGrpSpPr>
        <p:grpSpPr>
          <a:xfrm>
            <a:off x="5758933" y="2468680"/>
            <a:ext cx="6676967" cy="557653"/>
            <a:chOff x="5758933" y="2268910"/>
            <a:chExt cx="6676967" cy="557653"/>
          </a:xfrm>
        </p:grpSpPr>
        <p:sp>
          <p:nvSpPr>
            <p:cNvPr id="43" name="Text 14"/>
            <p:cNvSpPr/>
            <p:nvPr/>
          </p:nvSpPr>
          <p:spPr>
            <a:xfrm>
              <a:off x="6096000" y="2268910"/>
              <a:ext cx="6339900" cy="55765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혼합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재질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문제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많은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폐플라스틱이 혼합 소재, 오염 존재로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고품질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확보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어려움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24" name="Image 16" descr="preencoded.png">
              <a:extLst>
                <a:ext uri="{FF2B5EF4-FFF2-40B4-BE49-F238E27FC236}">
                  <a16:creationId xmlns:a16="http://schemas.microsoft.com/office/drawing/2014/main" id="{F94D1298-5120-A7E0-14D1-1518C20B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933" y="2268910"/>
              <a:ext cx="190500" cy="266700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9A8F020-325C-92C8-518C-2E41E23C19AF}"/>
              </a:ext>
            </a:extLst>
          </p:cNvPr>
          <p:cNvGrpSpPr/>
          <p:nvPr/>
        </p:nvGrpSpPr>
        <p:grpSpPr>
          <a:xfrm>
            <a:off x="5758933" y="3239762"/>
            <a:ext cx="6209587" cy="557653"/>
            <a:chOff x="5758933" y="3027820"/>
            <a:chExt cx="6209587" cy="557653"/>
          </a:xfrm>
        </p:grpSpPr>
        <p:sp>
          <p:nvSpPr>
            <p:cNvPr id="44" name="Text 15"/>
            <p:cNvSpPr/>
            <p:nvPr/>
          </p:nvSpPr>
          <p:spPr>
            <a:xfrm>
              <a:off x="6096000" y="3027820"/>
              <a:ext cx="5872520" cy="55765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세척,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시스템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미흡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인프라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부족으로 고품질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폐플라스틱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확보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어려움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25" name="Image 16" descr="preencoded.png">
              <a:extLst>
                <a:ext uri="{FF2B5EF4-FFF2-40B4-BE49-F238E27FC236}">
                  <a16:creationId xmlns:a16="http://schemas.microsoft.com/office/drawing/2014/main" id="{DD928422-3664-C1B9-DB6F-ABBAAF3C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933" y="3027820"/>
              <a:ext cx="190500" cy="266700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9CBF5BB-816A-807A-3AEB-67FF985C1D50}"/>
              </a:ext>
            </a:extLst>
          </p:cNvPr>
          <p:cNvGrpSpPr/>
          <p:nvPr/>
        </p:nvGrpSpPr>
        <p:grpSpPr>
          <a:xfrm>
            <a:off x="5758933" y="4010845"/>
            <a:ext cx="6443366" cy="557653"/>
            <a:chOff x="5758933" y="3823247"/>
            <a:chExt cx="6443366" cy="557653"/>
          </a:xfrm>
        </p:grpSpPr>
        <p:sp>
          <p:nvSpPr>
            <p:cNvPr id="45" name="Text 16"/>
            <p:cNvSpPr/>
            <p:nvPr/>
          </p:nvSpPr>
          <p:spPr>
            <a:xfrm>
              <a:off x="6096000" y="3823247"/>
              <a:ext cx="6106299" cy="557653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경제성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문제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수거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선별 과정에서 소요되는 비용으로 인해 경제적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가치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하락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26" name="Image 16" descr="preencoded.png">
              <a:extLst>
                <a:ext uri="{FF2B5EF4-FFF2-40B4-BE49-F238E27FC236}">
                  <a16:creationId xmlns:a16="http://schemas.microsoft.com/office/drawing/2014/main" id="{BCB113DE-E5A7-68CC-8E6A-FD331162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933" y="3823247"/>
              <a:ext cx="190500" cy="266700"/>
            </a:xfrm>
            <a:prstGeom prst="rect">
              <a:avLst/>
            </a:prstGeom>
          </p:spPr>
        </p:pic>
      </p:grpSp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C177A3EA-15A8-2F92-DBD5-081F98DDA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21" name="Text 0">
            <a:extLst>
              <a:ext uri="{FF2B5EF4-FFF2-40B4-BE49-F238E27FC236}">
                <a16:creationId xmlns:a16="http://schemas.microsoft.com/office/drawing/2014/main" id="{F39A271E-DE47-AADE-DF53-BD08841540B2}"/>
              </a:ext>
            </a:extLst>
          </p:cNvPr>
          <p:cNvSpPr/>
          <p:nvPr/>
        </p:nvSpPr>
        <p:spPr>
          <a:xfrm>
            <a:off x="381000" y="363438"/>
            <a:ext cx="6859929" cy="3847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ko-KR" altLang="en-US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물질 재활용 위주의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순환경제로의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전환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필요성</a:t>
            </a:r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61FEDB6-4D95-BA6B-3477-8826C7D5C2AF}"/>
              </a:ext>
            </a:extLst>
          </p:cNvPr>
          <p:cNvGrpSpPr/>
          <p:nvPr/>
        </p:nvGrpSpPr>
        <p:grpSpPr>
          <a:xfrm>
            <a:off x="381000" y="1730648"/>
            <a:ext cx="4887002" cy="2305050"/>
            <a:chOff x="381000" y="1543050"/>
            <a:chExt cx="4887002" cy="2305050"/>
          </a:xfrm>
        </p:grpSpPr>
        <p:pic>
          <p:nvPicPr>
            <p:cNvPr id="4" name="Image 2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1543050"/>
              <a:ext cx="4887002" cy="2305050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9AA5235-81AC-0FB0-CE98-9E21B43781EF}"/>
                </a:ext>
              </a:extLst>
            </p:cNvPr>
            <p:cNvGrpSpPr/>
            <p:nvPr/>
          </p:nvGrpSpPr>
          <p:grpSpPr>
            <a:xfrm>
              <a:off x="569990" y="1695450"/>
              <a:ext cx="426935" cy="426935"/>
              <a:chOff x="2376339" y="1695450"/>
              <a:chExt cx="571500" cy="571500"/>
            </a:xfrm>
          </p:grpSpPr>
          <p:pic>
            <p:nvPicPr>
              <p:cNvPr id="5" name="Image 3" descr="preencoded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6339" y="1695450"/>
                <a:ext cx="571500" cy="571500"/>
              </a:xfrm>
              <a:prstGeom prst="rect">
                <a:avLst/>
              </a:prstGeom>
            </p:spPr>
          </p:pic>
          <p:pic>
            <p:nvPicPr>
              <p:cNvPr id="6" name="Image 4" descr="preencoded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62076" y="1828800"/>
                <a:ext cx="200025" cy="304800"/>
              </a:xfrm>
              <a:prstGeom prst="rect">
                <a:avLst/>
              </a:prstGeom>
            </p:spPr>
          </p:pic>
        </p:grpSp>
        <p:sp>
          <p:nvSpPr>
            <p:cNvPr id="31" name="Text 2"/>
            <p:cNvSpPr/>
            <p:nvPr/>
          </p:nvSpPr>
          <p:spPr>
            <a:xfrm>
              <a:off x="1165766" y="1755029"/>
              <a:ext cx="1466550" cy="30777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선형 경제</a:t>
              </a:r>
              <a:endParaRPr lang="en-US" sz="20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9" name="Image 7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4227" y="2312159"/>
              <a:ext cx="320548" cy="390233"/>
            </a:xfrm>
            <a:prstGeom prst="rect">
              <a:avLst/>
            </a:prstGeom>
          </p:spPr>
        </p:pic>
        <p:pic>
          <p:nvPicPr>
            <p:cNvPr id="11" name="Image 9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2349" y="2312159"/>
              <a:ext cx="250864" cy="390233"/>
            </a:xfrm>
            <a:prstGeom prst="rect">
              <a:avLst/>
            </a:prstGeom>
          </p:spPr>
        </p:pic>
        <p:pic>
          <p:nvPicPr>
            <p:cNvPr id="7" name="Image 5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31156" y="2312159"/>
              <a:ext cx="320548" cy="390233"/>
            </a:xfrm>
            <a:prstGeom prst="rect">
              <a:avLst/>
            </a:prstGeom>
          </p:spPr>
        </p:pic>
        <p:sp>
          <p:nvSpPr>
            <p:cNvPr id="32" name="Text 3"/>
            <p:cNvSpPr/>
            <p:nvPr/>
          </p:nvSpPr>
          <p:spPr>
            <a:xfrm>
              <a:off x="919017" y="2735012"/>
              <a:ext cx="1144827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marL="0" indent="0" algn="ctr">
                <a:buNone/>
              </a:pP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대량 생산</a:t>
              </a:r>
              <a:endParaRPr lang="en-US" b="1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33" name="Text 4"/>
            <p:cNvSpPr/>
            <p:nvPr/>
          </p:nvSpPr>
          <p:spPr>
            <a:xfrm>
              <a:off x="2556913" y="2735012"/>
              <a:ext cx="535176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소비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34" name="Text 5"/>
            <p:cNvSpPr/>
            <p:nvPr/>
          </p:nvSpPr>
          <p:spPr>
            <a:xfrm>
              <a:off x="3960193" y="2735012"/>
              <a:ext cx="535176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lang="en-US" b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폐기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35" name="Text 6"/>
            <p:cNvSpPr/>
            <p:nvPr/>
          </p:nvSpPr>
          <p:spPr>
            <a:xfrm>
              <a:off x="758173" y="3216550"/>
              <a:ext cx="4132656" cy="51482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indent="0" algn="ctr">
                <a:lnSpc>
                  <a:spcPct val="125000"/>
                </a:lnSpc>
                <a:buNone/>
              </a:pP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열적 재활용의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경우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플라스틱을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고형연료로</a:t>
              </a:r>
              <a:endParaRPr lang="en-US" sz="1400" dirty="0">
                <a:solidFill>
                  <a:srgbClr val="4B556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 indent="0" algn="ctr">
                <a:lnSpc>
                  <a:spcPct val="125000"/>
                </a:lnSpc>
                <a:buNone/>
              </a:pP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만들어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소각하므로 이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과정에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해당</a:t>
              </a:r>
              <a:endParaRPr lang="en-US" sz="1400" dirty="0">
                <a:solidFill>
                  <a:srgbClr val="4B556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87BA3E44-3742-AD60-B1A2-0C46CA7AED9C}"/>
                </a:ext>
              </a:extLst>
            </p:cNvPr>
            <p:cNvCxnSpPr>
              <a:cxnSpLocks/>
            </p:cNvCxnSpPr>
            <p:nvPr/>
          </p:nvCxnSpPr>
          <p:spPr>
            <a:xfrm>
              <a:off x="1872943" y="2630836"/>
              <a:ext cx="6839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F8DB573E-DF39-614B-5708-15A69BA41118}"/>
                </a:ext>
              </a:extLst>
            </p:cNvPr>
            <p:cNvCxnSpPr>
              <a:cxnSpLocks/>
            </p:cNvCxnSpPr>
            <p:nvPr/>
          </p:nvCxnSpPr>
          <p:spPr>
            <a:xfrm>
              <a:off x="3225883" y="2639341"/>
              <a:ext cx="6839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64C3132-9D20-A25E-46BA-AA27189DAF92}"/>
              </a:ext>
            </a:extLst>
          </p:cNvPr>
          <p:cNvGrpSpPr/>
          <p:nvPr/>
        </p:nvGrpSpPr>
        <p:grpSpPr>
          <a:xfrm>
            <a:off x="381000" y="4240157"/>
            <a:ext cx="4887002" cy="2305050"/>
            <a:chOff x="381000" y="4052559"/>
            <a:chExt cx="4887002" cy="2305050"/>
          </a:xfrm>
        </p:grpSpPr>
        <p:pic>
          <p:nvPicPr>
            <p:cNvPr id="12" name="Image 10" descr="preencode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4052559"/>
              <a:ext cx="4887002" cy="2305050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C2F923B1-3AEA-92C8-901F-DEF9F158019A}"/>
                </a:ext>
              </a:extLst>
            </p:cNvPr>
            <p:cNvGrpSpPr/>
            <p:nvPr/>
          </p:nvGrpSpPr>
          <p:grpSpPr>
            <a:xfrm>
              <a:off x="566143" y="4211307"/>
              <a:ext cx="426935" cy="426935"/>
              <a:chOff x="2376339" y="3790950"/>
              <a:chExt cx="571500" cy="571500"/>
            </a:xfrm>
          </p:grpSpPr>
          <p:pic>
            <p:nvPicPr>
              <p:cNvPr id="13" name="Image 11" descr="preencoded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6339" y="3790950"/>
                <a:ext cx="571500" cy="571500"/>
              </a:xfrm>
              <a:prstGeom prst="rect">
                <a:avLst/>
              </a:prstGeom>
            </p:spPr>
          </p:pic>
          <p:pic>
            <p:nvPicPr>
              <p:cNvPr id="14" name="Image 12" descr="preencoded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47789" y="3924300"/>
                <a:ext cx="228600" cy="304800"/>
              </a:xfrm>
              <a:prstGeom prst="rect">
                <a:avLst/>
              </a:prstGeom>
            </p:spPr>
          </p:pic>
        </p:grpSp>
        <p:sp>
          <p:nvSpPr>
            <p:cNvPr id="36" name="Text 7"/>
            <p:cNvSpPr/>
            <p:nvPr/>
          </p:nvSpPr>
          <p:spPr>
            <a:xfrm>
              <a:off x="1165766" y="4270886"/>
              <a:ext cx="1301768" cy="30777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r>
                <a:rPr lang="en-US" sz="2000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순환</a:t>
              </a:r>
              <a:r>
                <a:rPr lang="en-US" sz="20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2000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경제</a:t>
              </a:r>
              <a:endPara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15" name="Image 13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52061" y="4825536"/>
              <a:ext cx="278738" cy="390233"/>
            </a:xfrm>
            <a:prstGeom prst="rect">
              <a:avLst/>
            </a:prstGeom>
          </p:spPr>
        </p:pic>
        <p:pic>
          <p:nvPicPr>
            <p:cNvPr id="19" name="Image 17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067507" y="4825536"/>
              <a:ext cx="320548" cy="390233"/>
            </a:xfrm>
            <a:prstGeom prst="rect">
              <a:avLst/>
            </a:prstGeom>
          </p:spPr>
        </p:pic>
        <p:sp>
          <p:nvSpPr>
            <p:cNvPr id="37" name="Text 8"/>
            <p:cNvSpPr/>
            <p:nvPr/>
          </p:nvSpPr>
          <p:spPr>
            <a:xfrm>
              <a:off x="919017" y="5246882"/>
              <a:ext cx="1144827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자원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절약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17" name="Image 15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85132" y="4825536"/>
              <a:ext cx="278738" cy="390233"/>
            </a:xfrm>
            <a:prstGeom prst="rect">
              <a:avLst/>
            </a:prstGeom>
          </p:spPr>
        </p:pic>
        <p:sp>
          <p:nvSpPr>
            <p:cNvPr id="38" name="Text 9"/>
            <p:cNvSpPr/>
            <p:nvPr/>
          </p:nvSpPr>
          <p:spPr>
            <a:xfrm>
              <a:off x="2423119" y="5246882"/>
              <a:ext cx="802764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39" name="Text 10"/>
            <p:cNvSpPr/>
            <p:nvPr/>
          </p:nvSpPr>
          <p:spPr>
            <a:xfrm>
              <a:off x="3826399" y="5246882"/>
              <a:ext cx="802764" cy="276999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재생산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40" name="Text 11"/>
            <p:cNvSpPr/>
            <p:nvPr/>
          </p:nvSpPr>
          <p:spPr>
            <a:xfrm>
              <a:off x="758173" y="5699508"/>
              <a:ext cx="4132656" cy="51482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물리적 재활용과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화학적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재활용을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통해</a:t>
              </a:r>
              <a:endParaRPr lang="en-US" sz="1400" dirty="0">
                <a:solidFill>
                  <a:srgbClr val="4B556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자원을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지속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가능하게</a:t>
              </a:r>
              <a:r>
                <a:rPr lang="en-US" sz="1400" dirty="0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4B556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사용</a:t>
              </a:r>
              <a:endParaRPr lang="en-US" sz="1400" dirty="0">
                <a:solidFill>
                  <a:srgbClr val="4B556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1DBAE0C1-C68D-2CE5-E3E1-1E392D896FB6}"/>
                </a:ext>
              </a:extLst>
            </p:cNvPr>
            <p:cNvCxnSpPr>
              <a:cxnSpLocks/>
            </p:cNvCxnSpPr>
            <p:nvPr/>
          </p:nvCxnSpPr>
          <p:spPr>
            <a:xfrm>
              <a:off x="1872943" y="5105987"/>
              <a:ext cx="6839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694068EC-BE9F-0EBC-978E-33F545135435}"/>
                </a:ext>
              </a:extLst>
            </p:cNvPr>
            <p:cNvCxnSpPr>
              <a:cxnSpLocks/>
            </p:cNvCxnSpPr>
            <p:nvPr/>
          </p:nvCxnSpPr>
          <p:spPr>
            <a:xfrm>
              <a:off x="3225883" y="5114492"/>
              <a:ext cx="6839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81150"/>
            <a:ext cx="11430000" cy="38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543050"/>
            <a:ext cx="114300" cy="114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543050"/>
            <a:ext cx="114300" cy="1143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543050"/>
            <a:ext cx="114300" cy="1143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1543050"/>
            <a:ext cx="114300" cy="1143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173898"/>
            <a:ext cx="2743200" cy="32575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66950"/>
            <a:ext cx="476250" cy="4762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2390775"/>
            <a:ext cx="171450" cy="2286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2173898"/>
            <a:ext cx="2743200" cy="32575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2266950"/>
            <a:ext cx="476250" cy="4762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0" y="2390775"/>
            <a:ext cx="171450" cy="2286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173898"/>
            <a:ext cx="2743200" cy="32575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4600" y="2266950"/>
            <a:ext cx="476250" cy="47625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2173898"/>
            <a:ext cx="2743200" cy="32575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0" y="2266950"/>
            <a:ext cx="476250" cy="476250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9738" y="2390775"/>
            <a:ext cx="257175" cy="228600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5600700"/>
            <a:ext cx="11430000" cy="8763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Text 1"/>
          <p:cNvSpPr/>
          <p:nvPr/>
        </p:nvSpPr>
        <p:spPr>
          <a:xfrm>
            <a:off x="381000" y="1000125"/>
            <a:ext cx="137160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2026년부터 2030년까지 4단계에 걸친 열분해 재활용 퇴출 및 재활용 시스템 재편 계획</a:t>
            </a:r>
            <a:endParaRPr lang="en-US" b="1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2" name="Text 2"/>
          <p:cNvSpPr/>
          <p:nvPr/>
        </p:nvSpPr>
        <p:spPr>
          <a:xfrm>
            <a:off x="381000" y="1704974"/>
            <a:ext cx="2857500" cy="3546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2026년</a:t>
            </a:r>
            <a:endParaRPr lang="en-US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3" name="Text 3"/>
          <p:cNvSpPr/>
          <p:nvPr/>
        </p:nvSpPr>
        <p:spPr>
          <a:xfrm>
            <a:off x="3238500" y="1704974"/>
            <a:ext cx="2857500" cy="3546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en-US" b="1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2026-2028년</a:t>
            </a:r>
            <a:endParaRPr lang="en-US" b="1" dirty="0">
              <a:solidFill>
                <a:srgbClr val="166534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4" name="Text 4"/>
          <p:cNvSpPr/>
          <p:nvPr/>
        </p:nvSpPr>
        <p:spPr>
          <a:xfrm>
            <a:off x="6096000" y="1704974"/>
            <a:ext cx="2857500" cy="3546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en-US" b="1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2029년</a:t>
            </a:r>
            <a:endParaRPr lang="en-US" b="1" dirty="0">
              <a:solidFill>
                <a:srgbClr val="166534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5" name="Text 5"/>
          <p:cNvSpPr/>
          <p:nvPr/>
        </p:nvSpPr>
        <p:spPr>
          <a:xfrm>
            <a:off x="8953500" y="1704974"/>
            <a:ext cx="2857500" cy="3546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/>
            <a:r>
              <a:rPr lang="en-US" b="1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2030년</a:t>
            </a:r>
            <a:endParaRPr lang="en-US" b="1" dirty="0">
              <a:solidFill>
                <a:srgbClr val="166534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6" name="Text 6"/>
          <p:cNvSpPr/>
          <p:nvPr/>
        </p:nvSpPr>
        <p:spPr>
          <a:xfrm>
            <a:off x="1123950" y="2371725"/>
            <a:ext cx="1473398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1단계: 법 개정</a:t>
            </a:r>
            <a:endParaRPr lang="en-US" sz="15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068" y="2895600"/>
            <a:ext cx="152400" cy="152400"/>
          </a:xfrm>
          <a:prstGeom prst="rect">
            <a:avLst/>
          </a:prstGeom>
        </p:spPr>
      </p:pic>
      <p:sp>
        <p:nvSpPr>
          <p:cNvPr id="47" name="Text 7"/>
          <p:cNvSpPr/>
          <p:nvPr/>
        </p:nvSpPr>
        <p:spPr>
          <a:xfrm>
            <a:off x="767668" y="2857499"/>
            <a:ext cx="2580680" cy="514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플라스틱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인정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범위</a:t>
            </a: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를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물리적</a:t>
            </a:r>
            <a:r>
              <a:rPr lang="en-US" altLang="ko-KR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, </a:t>
            </a: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화학적 재활용으로 축소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211" y="3684161"/>
            <a:ext cx="152400" cy="152400"/>
          </a:xfrm>
          <a:prstGeom prst="rect">
            <a:avLst/>
          </a:prstGeom>
        </p:spPr>
      </p:pic>
      <p:sp>
        <p:nvSpPr>
          <p:cNvPr id="48" name="Text 8"/>
          <p:cNvSpPr/>
          <p:nvPr/>
        </p:nvSpPr>
        <p:spPr>
          <a:xfrm>
            <a:off x="738360" y="3662913"/>
            <a:ext cx="2209800" cy="78367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 재활용을 제외한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25000"/>
              </a:lnSpc>
            </a:pP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재활용률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목표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재설정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2030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년까지 </a:t>
            </a: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40%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달성 </a:t>
            </a:r>
            <a:r>
              <a:rPr lang="en-US" sz="12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목표</a:t>
            </a:r>
            <a:endParaRPr lang="en-US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0" name="Text 10"/>
          <p:cNvSpPr/>
          <p:nvPr/>
        </p:nvSpPr>
        <p:spPr>
          <a:xfrm>
            <a:off x="782419" y="4343400"/>
            <a:ext cx="1981319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1" name="Text 11"/>
          <p:cNvSpPr/>
          <p:nvPr/>
        </p:nvSpPr>
        <p:spPr>
          <a:xfrm>
            <a:off x="4019550" y="2371725"/>
            <a:ext cx="1930598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2단계: </a:t>
            </a:r>
            <a:r>
              <a:rPr lang="en-US" sz="1500" b="1" dirty="0" err="1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전환기</a:t>
            </a:r>
            <a:r>
              <a:rPr lang="ko-KR" alt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간</a:t>
            </a:r>
            <a:r>
              <a:rPr 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제공</a:t>
            </a:r>
            <a:endParaRPr lang="en-US" sz="15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895600"/>
            <a:ext cx="152400" cy="152400"/>
          </a:xfrm>
          <a:prstGeom prst="rect">
            <a:avLst/>
          </a:prstGeom>
        </p:spPr>
      </p:pic>
      <p:sp>
        <p:nvSpPr>
          <p:cNvPr id="52" name="Text 12"/>
          <p:cNvSpPr/>
          <p:nvPr/>
        </p:nvSpPr>
        <p:spPr>
          <a:xfrm>
            <a:off x="3642849" y="2857500"/>
            <a:ext cx="1900059" cy="75674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기업 간의 이해관계 고려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3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년 간의 전환기간 제공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marL="171450" indent="-171450" algn="l">
              <a:lnSpc>
                <a:spcPts val="1800"/>
              </a:lnSpc>
              <a:buFont typeface="Wingdings" panose="05000000000000000000" pitchFamily="2" charset="2"/>
              <a:buChar char="è"/>
            </a:pP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4862" y="3687092"/>
            <a:ext cx="152400" cy="152400"/>
          </a:xfrm>
          <a:prstGeom prst="rect">
            <a:avLst/>
          </a:prstGeom>
        </p:spPr>
      </p:pic>
      <p:sp>
        <p:nvSpPr>
          <p:cNvPr id="53" name="Text 13"/>
          <p:cNvSpPr/>
          <p:nvPr/>
        </p:nvSpPr>
        <p:spPr>
          <a:xfrm>
            <a:off x="3642849" y="3662912"/>
            <a:ext cx="2677120" cy="134536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indent="0">
              <a:lnSpc>
                <a:spcPct val="125000"/>
              </a:lnSpc>
              <a:buNone/>
            </a:pP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</a:t>
            </a: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적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재활용은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에너지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회수로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인정</a:t>
            </a:r>
            <a:endParaRPr lang="en-US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열회수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효율 </a:t>
            </a: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70%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이상만 허용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폐기물 처분 부담금 부과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소각 시설과 동일한 배출기준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ESG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점수 산정 시 에너지 회수 반영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5" name="Text 15"/>
          <p:cNvSpPr/>
          <p:nvPr/>
        </p:nvSpPr>
        <p:spPr>
          <a:xfrm>
            <a:off x="6915150" y="2371725"/>
            <a:ext cx="215265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altLang="ko-KR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3</a:t>
            </a:r>
            <a:r>
              <a:rPr lang="ko-KR" alt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단계</a:t>
            </a:r>
            <a:r>
              <a:rPr lang="en-US" altLang="ko-KR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: </a:t>
            </a:r>
            <a:r>
              <a:rPr lang="ko-KR" alt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전환기간 제공</a:t>
            </a:r>
            <a:endParaRPr lang="en-US" sz="15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6" name="Text 16"/>
          <p:cNvSpPr/>
          <p:nvPr/>
        </p:nvSpPr>
        <p:spPr>
          <a:xfrm>
            <a:off x="6553200" y="2857500"/>
            <a:ext cx="258068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9" name="Text 19"/>
          <p:cNvSpPr/>
          <p:nvPr/>
        </p:nvSpPr>
        <p:spPr>
          <a:xfrm>
            <a:off x="9810750" y="2371725"/>
            <a:ext cx="1701998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6653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4단계: 목표 달성</a:t>
            </a:r>
            <a:endParaRPr lang="en-US" sz="15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0200" y="2887174"/>
            <a:ext cx="152400" cy="152400"/>
          </a:xfrm>
          <a:prstGeom prst="rect">
            <a:avLst/>
          </a:prstGeom>
        </p:spPr>
      </p:pic>
      <p:sp>
        <p:nvSpPr>
          <p:cNvPr id="60" name="Text 20"/>
          <p:cNvSpPr/>
          <p:nvPr/>
        </p:nvSpPr>
        <p:spPr>
          <a:xfrm>
            <a:off x="9448800" y="2849074"/>
            <a:ext cx="2347258" cy="5148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indent="0">
              <a:lnSpc>
                <a:spcPct val="125000"/>
              </a:lnSpc>
              <a:buNone/>
            </a:pP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플라스틱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재활용률</a:t>
            </a:r>
            <a:endParaRPr lang="en-US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indent="0">
              <a:lnSpc>
                <a:spcPct val="125000"/>
              </a:lnSpc>
              <a:buNone/>
            </a:pP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40% </a:t>
            </a:r>
            <a:r>
              <a:rPr lang="en-US" sz="14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목표</a:t>
            </a:r>
            <a:r>
              <a:rPr 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달성</a:t>
            </a:r>
            <a:endParaRPr lang="en-US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1372" y="3662912"/>
            <a:ext cx="152400" cy="152400"/>
          </a:xfrm>
          <a:prstGeom prst="rect">
            <a:avLst/>
          </a:prstGeom>
        </p:spPr>
      </p:pic>
      <p:sp>
        <p:nvSpPr>
          <p:cNvPr id="61" name="Text 21"/>
          <p:cNvSpPr/>
          <p:nvPr/>
        </p:nvSpPr>
        <p:spPr>
          <a:xfrm>
            <a:off x="9448800" y="3596237"/>
            <a:ext cx="2229788" cy="106836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indent="0">
              <a:lnSpc>
                <a:spcPct val="125000"/>
              </a:lnSpc>
              <a:buNone/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열적 재활용 퇴출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물질 재활용 중심의 재활용 체계</a:t>
            </a: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구축  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화학적 재활용 비율 확대</a:t>
            </a:r>
            <a:endParaRPr lang="en-US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D4E458D-CEAD-799F-7C23-7FDC166000DE}"/>
              </a:ext>
            </a:extLst>
          </p:cNvPr>
          <p:cNvGrpSpPr/>
          <p:nvPr/>
        </p:nvGrpSpPr>
        <p:grpSpPr>
          <a:xfrm>
            <a:off x="921667" y="5785743"/>
            <a:ext cx="2048195" cy="476250"/>
            <a:chOff x="533400" y="5753100"/>
            <a:chExt cx="2048195" cy="476250"/>
          </a:xfrm>
        </p:grpSpPr>
        <p:pic>
          <p:nvPicPr>
            <p:cNvPr id="36" name="Image 34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3400" y="5753100"/>
              <a:ext cx="340179" cy="476250"/>
            </a:xfrm>
            <a:prstGeom prst="rect">
              <a:avLst/>
            </a:prstGeom>
          </p:spPr>
        </p:pic>
        <p:sp>
          <p:nvSpPr>
            <p:cNvPr id="63" name="Text 23"/>
            <p:cNvSpPr/>
            <p:nvPr/>
          </p:nvSpPr>
          <p:spPr>
            <a:xfrm>
              <a:off x="1009650" y="5753100"/>
              <a:ext cx="1571945" cy="47625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166534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기대 효과</a:t>
              </a:r>
              <a:endParaRPr lang="en-US" sz="20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627A34DB-4766-94C6-0B81-F669370FD2C2}"/>
              </a:ext>
            </a:extLst>
          </p:cNvPr>
          <p:cNvGrpSpPr/>
          <p:nvPr/>
        </p:nvGrpSpPr>
        <p:grpSpPr>
          <a:xfrm>
            <a:off x="3105933" y="5834276"/>
            <a:ext cx="2506352" cy="379184"/>
            <a:chOff x="3875341" y="6606228"/>
            <a:chExt cx="2506352" cy="379184"/>
          </a:xfrm>
        </p:grpSpPr>
        <p:pic>
          <p:nvPicPr>
            <p:cNvPr id="37" name="Image 35" descr="preencoded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5341" y="6606228"/>
              <a:ext cx="379184" cy="379184"/>
            </a:xfrm>
            <a:prstGeom prst="rect">
              <a:avLst/>
            </a:prstGeom>
          </p:spPr>
        </p:pic>
        <p:sp>
          <p:nvSpPr>
            <p:cNvPr id="64" name="Text 24"/>
            <p:cNvSpPr/>
            <p:nvPr/>
          </p:nvSpPr>
          <p:spPr>
            <a:xfrm>
              <a:off x="4418572" y="6681520"/>
              <a:ext cx="1963121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온실가스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배출량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감소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0A583B2-C3F2-5320-AC5B-C7C6358DB202}"/>
              </a:ext>
            </a:extLst>
          </p:cNvPr>
          <p:cNvGrpSpPr/>
          <p:nvPr/>
        </p:nvGrpSpPr>
        <p:grpSpPr>
          <a:xfrm>
            <a:off x="5820919" y="5829697"/>
            <a:ext cx="2303698" cy="379184"/>
            <a:chOff x="3875341" y="7218988"/>
            <a:chExt cx="2303698" cy="379184"/>
          </a:xfrm>
        </p:grpSpPr>
        <p:pic>
          <p:nvPicPr>
            <p:cNvPr id="38" name="Image 36" descr="preencoded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75341" y="7218988"/>
              <a:ext cx="379184" cy="379184"/>
            </a:xfrm>
            <a:prstGeom prst="rect">
              <a:avLst/>
            </a:prstGeom>
          </p:spPr>
        </p:pic>
        <p:sp>
          <p:nvSpPr>
            <p:cNvPr id="65" name="Text 25"/>
            <p:cNvSpPr/>
            <p:nvPr/>
          </p:nvSpPr>
          <p:spPr>
            <a:xfrm>
              <a:off x="4418572" y="7294280"/>
              <a:ext cx="1760467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ko-KR" alt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물질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재활용률</a:t>
              </a: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증대</a:t>
              </a:r>
              <a:endPara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4A54534-547A-7F17-16B3-7E82373D6F8F}"/>
              </a:ext>
            </a:extLst>
          </p:cNvPr>
          <p:cNvGrpSpPr/>
          <p:nvPr/>
        </p:nvGrpSpPr>
        <p:grpSpPr>
          <a:xfrm>
            <a:off x="8422869" y="5834276"/>
            <a:ext cx="2847464" cy="379184"/>
            <a:chOff x="3827943" y="7870756"/>
            <a:chExt cx="2847464" cy="379184"/>
          </a:xfrm>
        </p:grpSpPr>
        <p:pic>
          <p:nvPicPr>
            <p:cNvPr id="39" name="Image 37" descr="preencoded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27943" y="7870756"/>
              <a:ext cx="426582" cy="379184"/>
            </a:xfrm>
            <a:prstGeom prst="rect">
              <a:avLst/>
            </a:prstGeom>
          </p:spPr>
        </p:pic>
        <p:sp>
          <p:nvSpPr>
            <p:cNvPr id="66" name="Text 26"/>
            <p:cNvSpPr/>
            <p:nvPr/>
          </p:nvSpPr>
          <p:spPr>
            <a:xfrm>
              <a:off x="4418572" y="7946048"/>
              <a:ext cx="2256835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>
                <a:buNone/>
              </a:pPr>
              <a:r>
                <a:rPr lang="en-US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 산업 경쟁력 향상</a:t>
              </a:r>
              <a:endParaRPr lang="en-US" b="1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pic>
        <p:nvPicPr>
          <p:cNvPr id="68" name="Image 17" descr="preencoded.png">
            <a:extLst>
              <a:ext uri="{FF2B5EF4-FFF2-40B4-BE49-F238E27FC236}">
                <a16:creationId xmlns:a16="http://schemas.microsoft.com/office/drawing/2014/main" id="{54DCDAE4-BDF0-2E3E-FA2F-7D319434B4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2390775"/>
            <a:ext cx="171450" cy="2286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5500" y="2895600"/>
            <a:ext cx="152400" cy="152400"/>
          </a:xfrm>
          <a:prstGeom prst="rect">
            <a:avLst/>
          </a:prstGeom>
        </p:spPr>
      </p:pic>
      <p:sp>
        <p:nvSpPr>
          <p:cNvPr id="67" name="Text 17">
            <a:extLst>
              <a:ext uri="{FF2B5EF4-FFF2-40B4-BE49-F238E27FC236}">
                <a16:creationId xmlns:a16="http://schemas.microsoft.com/office/drawing/2014/main" id="{047610B7-F139-6865-D07F-0B84FE40E26A}"/>
              </a:ext>
            </a:extLst>
          </p:cNvPr>
          <p:cNvSpPr/>
          <p:nvPr/>
        </p:nvSpPr>
        <p:spPr>
          <a:xfrm>
            <a:off x="6554099" y="2867024"/>
            <a:ext cx="2417981" cy="106836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재생 플라스틱 인센티브 제공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</a:t>
            </a: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30%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이상 사용 기업에 제공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정부 우선 구매화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기업의 </a:t>
            </a: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ESG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경영 유도</a:t>
            </a:r>
            <a:endParaRPr lang="en-US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1570" y="4054719"/>
            <a:ext cx="152400" cy="152400"/>
          </a:xfrm>
          <a:prstGeom prst="rect">
            <a:avLst/>
          </a:prstGeom>
        </p:spPr>
      </p:pic>
      <p:sp>
        <p:nvSpPr>
          <p:cNvPr id="70" name="Text 17">
            <a:extLst>
              <a:ext uri="{FF2B5EF4-FFF2-40B4-BE49-F238E27FC236}">
                <a16:creationId xmlns:a16="http://schemas.microsoft.com/office/drawing/2014/main" id="{90DEAEA4-FE3C-129F-6462-F2C7F3E4A137}"/>
              </a:ext>
            </a:extLst>
          </p:cNvPr>
          <p:cNvSpPr/>
          <p:nvPr/>
        </p:nvSpPr>
        <p:spPr>
          <a:xfrm>
            <a:off x="6554100" y="4019550"/>
            <a:ext cx="2417981" cy="75674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화학적 재활용 기술 개발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정부의 적극적 </a:t>
            </a: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R&amp;D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투자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algn="l">
              <a:lnSpc>
                <a:spcPts val="1800"/>
              </a:lnSpc>
            </a:pPr>
            <a:r>
              <a:rPr lang="ko-KR" altLang="en-US" sz="12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71" name="Image 26" descr="preencoded.png">
            <a:extLst>
              <a:ext uri="{FF2B5EF4-FFF2-40B4-BE49-F238E27FC236}">
                <a16:creationId xmlns:a16="http://schemas.microsoft.com/office/drawing/2014/main" id="{1F4803B8-D56B-F92B-97F4-510F42E575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1570" y="4678974"/>
            <a:ext cx="152400" cy="152400"/>
          </a:xfrm>
          <a:prstGeom prst="rect">
            <a:avLst/>
          </a:prstGeom>
        </p:spPr>
      </p:pic>
      <p:sp>
        <p:nvSpPr>
          <p:cNvPr id="72" name="Text 17">
            <a:extLst>
              <a:ext uri="{FF2B5EF4-FFF2-40B4-BE49-F238E27FC236}">
                <a16:creationId xmlns:a16="http://schemas.microsoft.com/office/drawing/2014/main" id="{3A2BF0FE-EE6A-6660-2751-9A2FE247024D}"/>
              </a:ext>
            </a:extLst>
          </p:cNvPr>
          <p:cNvSpPr/>
          <p:nvPr/>
        </p:nvSpPr>
        <p:spPr>
          <a:xfrm>
            <a:off x="6563625" y="4631348"/>
            <a:ext cx="2417981" cy="75674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14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플라스틱 고형연료 사용 제재</a:t>
            </a:r>
            <a:endParaRPr lang="en-US" altLang="ko-KR" sz="14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→ </a:t>
            </a:r>
            <a:r>
              <a:rPr lang="ko-KR" alt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오염이 심해 처치가 곤란한 것만 사용</a:t>
            </a:r>
            <a:endParaRPr lang="en-US" altLang="ko-KR" sz="12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algn="l">
              <a:lnSpc>
                <a:spcPts val="1800"/>
              </a:lnSpc>
            </a:pPr>
            <a:r>
              <a:rPr lang="ko-KR" altLang="en-US" sz="12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69" name="Text 0">
            <a:extLst>
              <a:ext uri="{FF2B5EF4-FFF2-40B4-BE49-F238E27FC236}">
                <a16:creationId xmlns:a16="http://schemas.microsoft.com/office/drawing/2014/main" id="{002A0EAC-29B8-34F6-09F7-17DF85284C53}"/>
              </a:ext>
            </a:extLst>
          </p:cNvPr>
          <p:cNvSpPr/>
          <p:nvPr/>
        </p:nvSpPr>
        <p:spPr>
          <a:xfrm>
            <a:off x="9067800" y="249534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C0A597E1-36FA-8B96-76BE-D1D038390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21" name="Text 0">
            <a:extLst>
              <a:ext uri="{FF2B5EF4-FFF2-40B4-BE49-F238E27FC236}">
                <a16:creationId xmlns:a16="http://schemas.microsoft.com/office/drawing/2014/main" id="{704A46E0-5814-1DCF-2E63-85509D996157}"/>
              </a:ext>
            </a:extLst>
          </p:cNvPr>
          <p:cNvSpPr/>
          <p:nvPr/>
        </p:nvSpPr>
        <p:spPr>
          <a:xfrm>
            <a:off x="381000" y="363438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열</a:t>
            </a:r>
            <a:r>
              <a:rPr lang="ko-KR" altLang="en-US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적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단계적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퇴출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로드맵</a:t>
            </a:r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84079"/>
            <a:ext cx="288763" cy="288763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5" y="2032673"/>
            <a:ext cx="190500" cy="2667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5" y="2414278"/>
            <a:ext cx="190500" cy="2667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294" y="5198485"/>
            <a:ext cx="391540" cy="7308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527" y="3821014"/>
            <a:ext cx="480239" cy="417600"/>
          </a:xfrm>
          <a:prstGeom prst="rect">
            <a:avLst/>
          </a:prstGeom>
        </p:spPr>
      </p:pic>
      <p:sp>
        <p:nvSpPr>
          <p:cNvPr id="32" name="Text 8"/>
          <p:cNvSpPr/>
          <p:nvPr/>
        </p:nvSpPr>
        <p:spPr>
          <a:xfrm>
            <a:off x="6253212" y="3861293"/>
            <a:ext cx="548640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에이트론의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국제적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성과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3" name="Text 9"/>
          <p:cNvSpPr/>
          <p:nvPr/>
        </p:nvSpPr>
        <p:spPr>
          <a:xfrm>
            <a:off x="6257277" y="4309966"/>
            <a:ext cx="4953000" cy="5884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한국 기업 최초로 유엔(UN)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산하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세계지적재산권기구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(WIPO)의 '글로벌 어워즈 2024' 수상</a:t>
            </a:r>
            <a:endParaRPr lang="en-US" sz="16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74F3CB39-0A70-D707-0534-74D8169714D8}"/>
              </a:ext>
            </a:extLst>
          </p:cNvPr>
          <p:cNvGrpSpPr/>
          <p:nvPr/>
        </p:nvGrpSpPr>
        <p:grpSpPr>
          <a:xfrm>
            <a:off x="3401567" y="1582792"/>
            <a:ext cx="1296412" cy="1243608"/>
            <a:chOff x="3429550" y="1621227"/>
            <a:chExt cx="1296412" cy="1243608"/>
          </a:xfrm>
        </p:grpSpPr>
        <p:pic>
          <p:nvPicPr>
            <p:cNvPr id="12" name="Image 10" descr="preencoded.png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307"/>
                      </a14:imgEffect>
                      <a14:imgEffect>
                        <a14:saturation sat="292000"/>
                      </a14:imgEffect>
                      <a14:imgEffect>
                        <a14:brightnessContrast bright="-44000" contrast="-7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55952" y="1621227"/>
              <a:ext cx="1243608" cy="1243608"/>
            </a:xfrm>
            <a:prstGeom prst="rect">
              <a:avLst/>
            </a:prstGeom>
          </p:spPr>
        </p:pic>
        <p:sp>
          <p:nvSpPr>
            <p:cNvPr id="35" name="Text 11"/>
            <p:cNvSpPr/>
            <p:nvPr/>
          </p:nvSpPr>
          <p:spPr>
            <a:xfrm>
              <a:off x="3429550" y="1957281"/>
              <a:ext cx="1296412" cy="5715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000" b="1" dirty="0">
                  <a:solidFill>
                    <a:srgbClr val="DA9D74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99.3%</a:t>
              </a:r>
              <a:endParaRPr lang="en-US" sz="2000" dirty="0">
                <a:solidFill>
                  <a:srgbClr val="DA9D74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294" y="1143794"/>
            <a:ext cx="418706" cy="418706"/>
          </a:xfrm>
          <a:prstGeom prst="rect">
            <a:avLst/>
          </a:prstGeom>
        </p:spPr>
      </p:pic>
      <p:sp>
        <p:nvSpPr>
          <p:cNvPr id="36" name="Text 12"/>
          <p:cNvSpPr/>
          <p:nvPr/>
        </p:nvSpPr>
        <p:spPr>
          <a:xfrm>
            <a:off x="6253212" y="1199258"/>
            <a:ext cx="4014192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에이트론의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핵심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기능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1191" y="1783023"/>
            <a:ext cx="228126" cy="228126"/>
          </a:xfrm>
          <a:prstGeom prst="rect">
            <a:avLst/>
          </a:prstGeom>
        </p:spPr>
      </p:pic>
      <p:sp>
        <p:nvSpPr>
          <p:cNvPr id="37" name="Text 13"/>
          <p:cNvSpPr/>
          <p:nvPr/>
        </p:nvSpPr>
        <p:spPr>
          <a:xfrm>
            <a:off x="6253212" y="1661308"/>
            <a:ext cx="5159298" cy="5324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초분광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카메라와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근적외선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스펙트럼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분석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기술로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>
              <a:lnSpc>
                <a:spcPct val="112000"/>
              </a:lnSpc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PET병과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PE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등의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세밀한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분류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가능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1725" y="2428312"/>
            <a:ext cx="256642" cy="228126"/>
          </a:xfrm>
          <a:prstGeom prst="rect">
            <a:avLst/>
          </a:prstGeom>
        </p:spPr>
      </p:pic>
      <p:sp>
        <p:nvSpPr>
          <p:cNvPr id="38" name="Text 14"/>
          <p:cNvSpPr/>
          <p:nvPr/>
        </p:nvSpPr>
        <p:spPr>
          <a:xfrm>
            <a:off x="6272262" y="2306597"/>
            <a:ext cx="5133204" cy="5324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대상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폐기물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9종(PET, PE, PP, PS, Can 등)을</a:t>
            </a:r>
          </a:p>
          <a:p>
            <a:pPr>
              <a:lnSpc>
                <a:spcPct val="112000"/>
              </a:lnSpc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색상과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용도에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따라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50종까지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분류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1725" y="3073600"/>
            <a:ext cx="256642" cy="228126"/>
          </a:xfrm>
          <a:prstGeom prst="rect">
            <a:avLst/>
          </a:prstGeom>
        </p:spPr>
      </p:pic>
      <p:sp>
        <p:nvSpPr>
          <p:cNvPr id="39" name="Text 15"/>
          <p:cNvSpPr/>
          <p:nvPr/>
        </p:nvSpPr>
        <p:spPr>
          <a:xfrm>
            <a:off x="6272262" y="2951885"/>
            <a:ext cx="5133204" cy="53245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1분당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최대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96개의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폐기물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분류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,</a:t>
            </a:r>
          </a:p>
          <a:p>
            <a:pPr>
              <a:lnSpc>
                <a:spcPct val="112000"/>
              </a:lnSpc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기존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대비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선별량을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2-3배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증가시킴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0" name="Text 16"/>
          <p:cNvSpPr/>
          <p:nvPr/>
        </p:nvSpPr>
        <p:spPr>
          <a:xfrm>
            <a:off x="797819" y="1174571"/>
            <a:ext cx="394716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AI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시스템의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장점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5" y="1651068"/>
            <a:ext cx="190500" cy="266700"/>
          </a:xfrm>
          <a:prstGeom prst="rect">
            <a:avLst/>
          </a:prstGeom>
        </p:spPr>
      </p:pic>
      <p:sp>
        <p:nvSpPr>
          <p:cNvPr id="41" name="Text 17"/>
          <p:cNvSpPr/>
          <p:nvPr/>
        </p:nvSpPr>
        <p:spPr>
          <a:xfrm>
            <a:off x="738605" y="1661308"/>
            <a:ext cx="3380462" cy="2462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정확한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분류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(95%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이상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정확도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)</a:t>
            </a:r>
          </a:p>
        </p:txBody>
      </p:sp>
      <p:sp>
        <p:nvSpPr>
          <p:cNvPr id="42" name="Text 18"/>
          <p:cNvSpPr/>
          <p:nvPr/>
        </p:nvSpPr>
        <p:spPr>
          <a:xfrm>
            <a:off x="738605" y="2042913"/>
            <a:ext cx="2167233" cy="2462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160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 효율 대폭 증가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3" name="Text 19"/>
          <p:cNvSpPr/>
          <p:nvPr/>
        </p:nvSpPr>
        <p:spPr>
          <a:xfrm>
            <a:off x="738605" y="2424518"/>
            <a:ext cx="3243901" cy="2462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인력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대비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처리량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(2-4배)</a:t>
            </a:r>
          </a:p>
        </p:txBody>
      </p:sp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5" y="2795884"/>
            <a:ext cx="190500" cy="266700"/>
          </a:xfrm>
          <a:prstGeom prst="rect">
            <a:avLst/>
          </a:prstGeom>
        </p:spPr>
      </p:pic>
      <p:sp>
        <p:nvSpPr>
          <p:cNvPr id="44" name="Text 20"/>
          <p:cNvSpPr/>
          <p:nvPr/>
        </p:nvSpPr>
        <p:spPr>
          <a:xfrm>
            <a:off x="738605" y="2806124"/>
            <a:ext cx="3216590" cy="2462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인건비 절감 및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노동환경</a:t>
            </a:r>
            <a:r>
              <a: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개선</a:t>
            </a: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5" name="Text 21"/>
          <p:cNvSpPr/>
          <p:nvPr/>
        </p:nvSpPr>
        <p:spPr>
          <a:xfrm>
            <a:off x="6301995" y="5365901"/>
            <a:ext cx="5509006" cy="10081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AI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에이트론은</a:t>
            </a:r>
            <a:endParaRPr lang="en-US" altLang="ko-KR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물질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재활용률을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높이</a:t>
            </a:r>
            <a:r>
              <a:rPr lang="ko-KR" alt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는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핵심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기술로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, </a:t>
            </a:r>
            <a:r>
              <a:rPr lang="ko-KR" alt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전국 지자체에 도입 시</a:t>
            </a:r>
            <a:endParaRPr lang="en-US" altLang="ko-KR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플라스틱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재활용 효율을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획기적으로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향상시킬</a:t>
            </a:r>
            <a:r>
              <a:rPr 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것으로 예상</a:t>
            </a:r>
            <a:endParaRPr lang="en-US" b="1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EA9AECE-8880-C48E-B21B-96F28FA6D89E}"/>
              </a:ext>
            </a:extLst>
          </p:cNvPr>
          <p:cNvGrpSpPr/>
          <p:nvPr/>
        </p:nvGrpSpPr>
        <p:grpSpPr>
          <a:xfrm>
            <a:off x="381000" y="5565622"/>
            <a:ext cx="4718050" cy="988589"/>
            <a:chOff x="381000" y="5488411"/>
            <a:chExt cx="4718050" cy="988589"/>
          </a:xfrm>
        </p:grpSpPr>
        <p:sp>
          <p:nvSpPr>
            <p:cNvPr id="52" name="Text 6">
              <a:extLst>
                <a:ext uri="{FF2B5EF4-FFF2-40B4-BE49-F238E27FC236}">
                  <a16:creationId xmlns:a16="http://schemas.microsoft.com/office/drawing/2014/main" id="{7556685A-D674-5CDD-9BFC-35EB1AB2FFC0}"/>
                </a:ext>
              </a:extLst>
            </p:cNvPr>
            <p:cNvSpPr/>
            <p:nvPr/>
          </p:nvSpPr>
          <p:spPr>
            <a:xfrm>
              <a:off x="550106" y="5588310"/>
              <a:ext cx="4194873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b"/>
            <a:lstStyle/>
            <a:p>
              <a:pPr>
                <a:lnSpc>
                  <a:spcPts val="1800"/>
                </a:lnSpc>
              </a:pPr>
              <a:r>
                <a:rPr lang="en-US" sz="1600" b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성남시</a:t>
              </a:r>
              <a:endParaRPr lang="en-US" sz="16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49" name="Image 5" descr="preencoded.png">
              <a:extLst>
                <a:ext uri="{FF2B5EF4-FFF2-40B4-BE49-F238E27FC236}">
                  <a16:creationId xmlns:a16="http://schemas.microsoft.com/office/drawing/2014/main" id="{B9A22FF6-AC15-8DC7-D22D-414D1438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5488411"/>
              <a:ext cx="4718050" cy="988589"/>
            </a:xfrm>
            <a:prstGeom prst="rect">
              <a:avLst/>
            </a:prstGeom>
          </p:spPr>
        </p:pic>
        <p:sp>
          <p:nvSpPr>
            <p:cNvPr id="53" name="Text 7">
              <a:extLst>
                <a:ext uri="{FF2B5EF4-FFF2-40B4-BE49-F238E27FC236}">
                  <a16:creationId xmlns:a16="http://schemas.microsoft.com/office/drawing/2014/main" id="{ABDE9016-97C4-49D4-7056-6BBA07DFB398}"/>
                </a:ext>
              </a:extLst>
            </p:cNvPr>
            <p:cNvSpPr/>
            <p:nvPr/>
          </p:nvSpPr>
          <p:spPr>
            <a:xfrm>
              <a:off x="550106" y="5855764"/>
              <a:ext cx="4479094" cy="51482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에이트테크의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로봇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'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에이트론'을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분리센터에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설치하여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하루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최대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1.8톤의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플라스틱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선별이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가능하도록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함</a:t>
              </a:r>
            </a:p>
          </p:txBody>
        </p:sp>
      </p:grpSp>
      <p:pic>
        <p:nvPicPr>
          <p:cNvPr id="46" name="Image 2" descr="preencoded.png">
            <a:extLst>
              <a:ext uri="{FF2B5EF4-FFF2-40B4-BE49-F238E27FC236}">
                <a16:creationId xmlns:a16="http://schemas.microsoft.com/office/drawing/2014/main" id="{FE6A8883-0808-C457-3BFD-6FB8D5736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392051"/>
            <a:ext cx="360953" cy="288762"/>
          </a:xfrm>
          <a:prstGeom prst="rect">
            <a:avLst/>
          </a:prstGeom>
        </p:spPr>
      </p:pic>
      <p:sp>
        <p:nvSpPr>
          <p:cNvPr id="54" name="Text 16">
            <a:extLst>
              <a:ext uri="{FF2B5EF4-FFF2-40B4-BE49-F238E27FC236}">
                <a16:creationId xmlns:a16="http://schemas.microsoft.com/office/drawing/2014/main" id="{80057ECD-C97A-E076-894D-181C2B68C6B6}"/>
              </a:ext>
            </a:extLst>
          </p:cNvPr>
          <p:cNvSpPr/>
          <p:nvPr/>
        </p:nvSpPr>
        <p:spPr>
          <a:xfrm>
            <a:off x="797819" y="3382543"/>
            <a:ext cx="394716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국내 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AI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도입 사례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A35C2E2-08B4-01A3-73A2-BE59DB8C32C2}"/>
              </a:ext>
            </a:extLst>
          </p:cNvPr>
          <p:cNvGrpSpPr/>
          <p:nvPr/>
        </p:nvGrpSpPr>
        <p:grpSpPr>
          <a:xfrm>
            <a:off x="381000" y="3895129"/>
            <a:ext cx="4718050" cy="725981"/>
            <a:chOff x="381000" y="3690976"/>
            <a:chExt cx="4718050" cy="725981"/>
          </a:xfrm>
        </p:grpSpPr>
        <p:sp>
          <p:nvSpPr>
            <p:cNvPr id="50" name="Text 2">
              <a:extLst>
                <a:ext uri="{FF2B5EF4-FFF2-40B4-BE49-F238E27FC236}">
                  <a16:creationId xmlns:a16="http://schemas.microsoft.com/office/drawing/2014/main" id="{C96DA1C6-F931-94FB-43C4-CDA3459E55A6}"/>
                </a:ext>
              </a:extLst>
            </p:cNvPr>
            <p:cNvSpPr/>
            <p:nvPr/>
          </p:nvSpPr>
          <p:spPr>
            <a:xfrm>
              <a:off x="550106" y="3790177"/>
              <a:ext cx="447909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b"/>
            <a:lstStyle/>
            <a:p>
              <a:pPr marL="0" indent="0">
                <a:lnSpc>
                  <a:spcPts val="1800"/>
                </a:lnSpc>
                <a:buNone/>
              </a:pPr>
              <a:r>
                <a:rPr lang="en-US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창원시</a:t>
              </a:r>
              <a:endParaRPr lang="en-US" sz="16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47" name="Image 3" descr="preencoded.png">
              <a:extLst>
                <a:ext uri="{FF2B5EF4-FFF2-40B4-BE49-F238E27FC236}">
                  <a16:creationId xmlns:a16="http://schemas.microsoft.com/office/drawing/2014/main" id="{802537ED-B47E-BAF7-7F08-23F96473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3690976"/>
              <a:ext cx="4718050" cy="725981"/>
            </a:xfrm>
            <a:prstGeom prst="rect">
              <a:avLst/>
            </a:prstGeom>
          </p:spPr>
        </p:pic>
        <p:sp>
          <p:nvSpPr>
            <p:cNvPr id="55" name="Text 7">
              <a:extLst>
                <a:ext uri="{FF2B5EF4-FFF2-40B4-BE49-F238E27FC236}">
                  <a16:creationId xmlns:a16="http://schemas.microsoft.com/office/drawing/2014/main" id="{4C42C504-6BC1-D890-9862-FD70E27CBF8B}"/>
                </a:ext>
              </a:extLst>
            </p:cNvPr>
            <p:cNvSpPr/>
            <p:nvPr/>
          </p:nvSpPr>
          <p:spPr>
            <a:xfrm>
              <a:off x="550106" y="4051786"/>
              <a:ext cx="4479094" cy="24551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 indent="0">
                <a:lnSpc>
                  <a:spcPct val="125000"/>
                </a:lnSpc>
                <a:buNone/>
              </a:pP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수퍼빈의 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AI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자동 수거기를 설치해 투명 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PET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를 인식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분리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압축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CA72760-4B59-96CB-E1FD-FA5F8B89580C}"/>
              </a:ext>
            </a:extLst>
          </p:cNvPr>
          <p:cNvGrpSpPr/>
          <p:nvPr/>
        </p:nvGrpSpPr>
        <p:grpSpPr>
          <a:xfrm>
            <a:off x="381000" y="4720311"/>
            <a:ext cx="4718050" cy="725981"/>
            <a:chOff x="381000" y="4589693"/>
            <a:chExt cx="4718050" cy="725981"/>
          </a:xfrm>
        </p:grpSpPr>
        <p:sp>
          <p:nvSpPr>
            <p:cNvPr id="51" name="Text 4">
              <a:extLst>
                <a:ext uri="{FF2B5EF4-FFF2-40B4-BE49-F238E27FC236}">
                  <a16:creationId xmlns:a16="http://schemas.microsoft.com/office/drawing/2014/main" id="{9A378D9F-A9D5-9B45-939E-BDC750D3A8D6}"/>
                </a:ext>
              </a:extLst>
            </p:cNvPr>
            <p:cNvSpPr/>
            <p:nvPr/>
          </p:nvSpPr>
          <p:spPr>
            <a:xfrm>
              <a:off x="550106" y="4694244"/>
              <a:ext cx="447909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b"/>
            <a:lstStyle/>
            <a:p>
              <a:pPr>
                <a:lnSpc>
                  <a:spcPts val="1800"/>
                </a:lnSpc>
              </a:pPr>
              <a:r>
                <a:rPr lang="en-US" sz="1600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양천구</a:t>
              </a:r>
              <a:endParaRPr lang="en-US" sz="16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48" name="Image 4" descr="preencoded.png">
              <a:extLst>
                <a:ext uri="{FF2B5EF4-FFF2-40B4-BE49-F238E27FC236}">
                  <a16:creationId xmlns:a16="http://schemas.microsoft.com/office/drawing/2014/main" id="{18F1CC2C-7707-637E-554A-36ADBF633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589693"/>
              <a:ext cx="4718050" cy="725981"/>
            </a:xfrm>
            <a:prstGeom prst="rect">
              <a:avLst/>
            </a:prstGeom>
          </p:spPr>
        </p:pic>
        <p:sp>
          <p:nvSpPr>
            <p:cNvPr id="56" name="Text 7">
              <a:extLst>
                <a:ext uri="{FF2B5EF4-FFF2-40B4-BE49-F238E27FC236}">
                  <a16:creationId xmlns:a16="http://schemas.microsoft.com/office/drawing/2014/main" id="{A1102058-1E3D-A361-F219-19A453C13A11}"/>
                </a:ext>
              </a:extLst>
            </p:cNvPr>
            <p:cNvSpPr/>
            <p:nvPr/>
          </p:nvSpPr>
          <p:spPr>
            <a:xfrm>
              <a:off x="550106" y="4959666"/>
              <a:ext cx="4479094" cy="24551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수퍼빈의 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AI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시각 인식 기능을 이용해 투명 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PET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병과 캔을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분리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pic>
        <p:nvPicPr>
          <p:cNvPr id="68" name="Image 2" descr="preencoded.png">
            <a:extLst>
              <a:ext uri="{FF2B5EF4-FFF2-40B4-BE49-F238E27FC236}">
                <a16:creationId xmlns:a16="http://schemas.microsoft.com/office/drawing/2014/main" id="{455F25CD-8452-704E-39E6-1CF54CB068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69" name="Text 0">
            <a:extLst>
              <a:ext uri="{FF2B5EF4-FFF2-40B4-BE49-F238E27FC236}">
                <a16:creationId xmlns:a16="http://schemas.microsoft.com/office/drawing/2014/main" id="{E7086CED-8F41-0183-F0C5-068EDB7EABFB}"/>
              </a:ext>
            </a:extLst>
          </p:cNvPr>
          <p:cNvSpPr/>
          <p:nvPr/>
        </p:nvSpPr>
        <p:spPr>
          <a:xfrm>
            <a:off x="381000" y="363438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해결방안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2: AI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기반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도입</a:t>
            </a:r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62050"/>
            <a:ext cx="3657600" cy="41719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837280-7DB7-3746-F6AF-2BA60621D24C}"/>
              </a:ext>
            </a:extLst>
          </p:cNvPr>
          <p:cNvGrpSpPr/>
          <p:nvPr/>
        </p:nvGrpSpPr>
        <p:grpSpPr>
          <a:xfrm>
            <a:off x="1819275" y="1390650"/>
            <a:ext cx="781050" cy="781050"/>
            <a:chOff x="1924050" y="1390650"/>
            <a:chExt cx="571500" cy="571500"/>
          </a:xfrm>
        </p:grpSpPr>
        <p:pic>
          <p:nvPicPr>
            <p:cNvPr id="6" name="Image 4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4050" y="1390650"/>
              <a:ext cx="571500" cy="571500"/>
            </a:xfrm>
            <a:prstGeom prst="rect">
              <a:avLst/>
            </a:prstGeom>
          </p:spPr>
        </p:pic>
        <p:pic>
          <p:nvPicPr>
            <p:cNvPr id="7" name="Image 5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9890" y="1473830"/>
              <a:ext cx="379820" cy="405141"/>
            </a:xfrm>
            <a:prstGeom prst="rect">
              <a:avLst/>
            </a:prstGeom>
          </p:spPr>
        </p:pic>
      </p:grpSp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162050"/>
            <a:ext cx="3657600" cy="41719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C4DCFD66-BB41-927C-FB95-616F1E648634}"/>
              </a:ext>
            </a:extLst>
          </p:cNvPr>
          <p:cNvGrpSpPr/>
          <p:nvPr/>
        </p:nvGrpSpPr>
        <p:grpSpPr>
          <a:xfrm>
            <a:off x="5705475" y="1390650"/>
            <a:ext cx="781050" cy="781050"/>
            <a:chOff x="5810250" y="1390650"/>
            <a:chExt cx="571500" cy="571500"/>
          </a:xfrm>
        </p:grpSpPr>
        <p:pic>
          <p:nvPicPr>
            <p:cNvPr id="13" name="Image 11" descr="preencod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0250" y="1390650"/>
              <a:ext cx="571500" cy="571500"/>
            </a:xfrm>
            <a:prstGeom prst="rect">
              <a:avLst/>
            </a:prstGeom>
          </p:spPr>
        </p:pic>
        <p:pic>
          <p:nvPicPr>
            <p:cNvPr id="14" name="Image 12" descr="preencod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2054" y="1473830"/>
              <a:ext cx="227892" cy="405141"/>
            </a:xfrm>
            <a:prstGeom prst="rect">
              <a:avLst/>
            </a:prstGeom>
          </p:spPr>
        </p:pic>
      </p:grpSp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634" y="1149804"/>
            <a:ext cx="3657600" cy="41719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8BF2BAB7-75C6-DEA7-16E9-CE2A3A8729C1}"/>
              </a:ext>
            </a:extLst>
          </p:cNvPr>
          <p:cNvGrpSpPr/>
          <p:nvPr/>
        </p:nvGrpSpPr>
        <p:grpSpPr>
          <a:xfrm>
            <a:off x="9608909" y="1390650"/>
            <a:ext cx="781050" cy="781050"/>
            <a:chOff x="9696450" y="1390650"/>
            <a:chExt cx="571500" cy="571500"/>
          </a:xfrm>
        </p:grpSpPr>
        <p:pic>
          <p:nvPicPr>
            <p:cNvPr id="18" name="Image 16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96450" y="1390650"/>
              <a:ext cx="571500" cy="571500"/>
            </a:xfrm>
            <a:prstGeom prst="rect">
              <a:avLst/>
            </a:prstGeom>
          </p:spPr>
        </p:pic>
        <p:pic>
          <p:nvPicPr>
            <p:cNvPr id="19" name="Image 17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1281" y="1473830"/>
              <a:ext cx="341838" cy="405141"/>
            </a:xfrm>
            <a:prstGeom prst="rect">
              <a:avLst/>
            </a:prstGeom>
          </p:spPr>
        </p:pic>
      </p:grpSp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0" y="5562600"/>
            <a:ext cx="11430000" cy="9144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" y="6057900"/>
            <a:ext cx="190500" cy="2667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1472" y="6057900"/>
            <a:ext cx="190500" cy="2667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7145" y="6057900"/>
            <a:ext cx="190500" cy="2667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3201" y="6057900"/>
            <a:ext cx="190500" cy="266700"/>
          </a:xfrm>
          <a:prstGeom prst="rect">
            <a:avLst/>
          </a:prstGeom>
        </p:spPr>
      </p:pic>
      <p:sp>
        <p:nvSpPr>
          <p:cNvPr id="28" name="Text 1"/>
          <p:cNvSpPr/>
          <p:nvPr/>
        </p:nvSpPr>
        <p:spPr>
          <a:xfrm>
            <a:off x="596325" y="2352624"/>
            <a:ext cx="3226951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지자체 선별장 </a:t>
            </a:r>
            <a:r>
              <a:rPr lang="en-US" sz="20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자동화</a:t>
            </a:r>
            <a:r>
              <a:rPr lang="en-US" sz="20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의무화</a:t>
            </a:r>
            <a:endParaRPr lang="en-US" sz="20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4" name="Text 7"/>
          <p:cNvSpPr/>
          <p:nvPr/>
        </p:nvSpPr>
        <p:spPr>
          <a:xfrm>
            <a:off x="4751437" y="2352624"/>
            <a:ext cx="2689126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에이트론</a:t>
            </a:r>
            <a:r>
              <a:rPr lang="ko-KR" altLang="en-US" sz="20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실측 데이터 활용</a:t>
            </a:r>
            <a:endParaRPr lang="en-US" sz="20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39" name="Text 12"/>
          <p:cNvSpPr/>
          <p:nvPr/>
        </p:nvSpPr>
        <p:spPr>
          <a:xfrm>
            <a:off x="4689872" y="4340749"/>
            <a:ext cx="3006328" cy="25667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12000"/>
              </a:lnSpc>
            </a:pPr>
            <a:endParaRPr lang="en-US" sz="1600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0" name="Text 13"/>
          <p:cNvSpPr/>
          <p:nvPr/>
        </p:nvSpPr>
        <p:spPr>
          <a:xfrm>
            <a:off x="8385959" y="2352624"/>
            <a:ext cx="3226951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AI 연계 무인 회수기 보급 확대</a:t>
            </a:r>
            <a:endParaRPr lang="en-US" sz="20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6" name="Text 19"/>
          <p:cNvSpPr/>
          <p:nvPr/>
        </p:nvSpPr>
        <p:spPr>
          <a:xfrm>
            <a:off x="533400" y="5715000"/>
            <a:ext cx="111252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실행 방안의 기대효과</a:t>
            </a:r>
            <a:endParaRPr lang="en-US" sz="135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7" name="Text 20"/>
          <p:cNvSpPr/>
          <p:nvPr/>
        </p:nvSpPr>
        <p:spPr>
          <a:xfrm>
            <a:off x="800100" y="6076950"/>
            <a:ext cx="2164199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고품질 재생원료 생산 증대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8" name="Text 21"/>
          <p:cNvSpPr/>
          <p:nvPr/>
        </p:nvSpPr>
        <p:spPr>
          <a:xfrm>
            <a:off x="4188172" y="6076950"/>
            <a:ext cx="1981319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재활용 공정 효율성 향상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9" name="Text 22"/>
          <p:cNvSpPr/>
          <p:nvPr/>
        </p:nvSpPr>
        <p:spPr>
          <a:xfrm>
            <a:off x="7423845" y="6076950"/>
            <a:ext cx="138178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소비자 참여 유도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50" name="Text 23"/>
          <p:cNvSpPr/>
          <p:nvPr/>
        </p:nvSpPr>
        <p:spPr>
          <a:xfrm>
            <a:off x="10159901" y="6076950"/>
            <a:ext cx="1798439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친환경 경영 전환 촉진</a:t>
            </a:r>
            <a:endParaRPr lang="en-US" sz="1200" dirty="0"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CCBC4659-7E8D-E6D6-86F9-0EA0F660A94A}"/>
              </a:ext>
            </a:extLst>
          </p:cNvPr>
          <p:cNvGrpSpPr/>
          <p:nvPr/>
        </p:nvGrpSpPr>
        <p:grpSpPr>
          <a:xfrm>
            <a:off x="8385743" y="2916139"/>
            <a:ext cx="3230910" cy="559466"/>
            <a:chOff x="8385743" y="2916139"/>
            <a:chExt cx="3230910" cy="559466"/>
          </a:xfrm>
        </p:grpSpPr>
        <p:pic>
          <p:nvPicPr>
            <p:cNvPr id="20" name="Image 18" descr="preencoded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85743" y="2954239"/>
              <a:ext cx="152400" cy="152400"/>
            </a:xfrm>
            <a:prstGeom prst="rect">
              <a:avLst/>
            </a:prstGeom>
          </p:spPr>
        </p:pic>
        <p:sp>
          <p:nvSpPr>
            <p:cNvPr id="41" name="Text 14"/>
            <p:cNvSpPr/>
            <p:nvPr/>
          </p:nvSpPr>
          <p:spPr>
            <a:xfrm>
              <a:off x="8642769" y="2916139"/>
              <a:ext cx="2649885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2025년</a:t>
              </a:r>
            </a:p>
          </p:txBody>
        </p:sp>
        <p:sp>
          <p:nvSpPr>
            <p:cNvPr id="42" name="Text 15"/>
            <p:cNvSpPr/>
            <p:nvPr/>
          </p:nvSpPr>
          <p:spPr>
            <a:xfrm>
              <a:off x="8389702" y="3230089"/>
              <a:ext cx="3226951" cy="24551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대형 마트 및 지자체에 PET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무인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회수기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설치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08F227FF-029D-C3E8-18D4-B7E2C356C429}"/>
              </a:ext>
            </a:extLst>
          </p:cNvPr>
          <p:cNvGrpSpPr/>
          <p:nvPr/>
        </p:nvGrpSpPr>
        <p:grpSpPr>
          <a:xfrm>
            <a:off x="8382215" y="3721112"/>
            <a:ext cx="3234439" cy="1365861"/>
            <a:chOff x="8382215" y="3644289"/>
            <a:chExt cx="3234439" cy="1365861"/>
          </a:xfrm>
        </p:grpSpPr>
        <p:sp>
          <p:nvSpPr>
            <p:cNvPr id="43" name="Text 16"/>
            <p:cNvSpPr/>
            <p:nvPr/>
          </p:nvSpPr>
          <p:spPr>
            <a:xfrm>
              <a:off x="8642769" y="3644289"/>
              <a:ext cx="294337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2026년 </a:t>
              </a:r>
              <a:r>
                <a:rPr lang="en-US" sz="1600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이후</a:t>
              </a:r>
              <a:endParaRPr lang="en-US" sz="16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44" name="Text 17"/>
            <p:cNvSpPr/>
            <p:nvPr/>
          </p:nvSpPr>
          <p:spPr>
            <a:xfrm>
              <a:off x="8389702" y="3956720"/>
              <a:ext cx="3226952" cy="105343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→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소비자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재활용 참여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유도를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위한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보상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제도</a:t>
              </a:r>
              <a:r>
                <a:rPr 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도입</a:t>
              </a:r>
              <a:endParaRPr lang="en-US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→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수거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단계에서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오염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최소화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및</a:t>
              </a:r>
            </a:p>
            <a:p>
              <a:pPr>
                <a:lnSpc>
                  <a:spcPct val="125000"/>
                </a:lnSpc>
              </a:pP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고품질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재생원료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확보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53" name="Image 7" descr="preencoded.png">
              <a:extLst>
                <a:ext uri="{FF2B5EF4-FFF2-40B4-BE49-F238E27FC236}">
                  <a16:creationId xmlns:a16="http://schemas.microsoft.com/office/drawing/2014/main" id="{36E59862-8FDB-CC6E-BE91-8F00A997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82215" y="3682389"/>
              <a:ext cx="152400" cy="152400"/>
            </a:xfrm>
            <a:prstGeom prst="rect">
              <a:avLst/>
            </a:prstGeom>
          </p:spPr>
        </p:pic>
      </p:grpSp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69A155ED-6BA2-A452-801B-EA9AC261C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16407805-9C78-85CB-C180-69F1D0DD84CC}"/>
              </a:ext>
            </a:extLst>
          </p:cNvPr>
          <p:cNvSpPr/>
          <p:nvPr/>
        </p:nvSpPr>
        <p:spPr>
          <a:xfrm>
            <a:off x="381000" y="363438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AI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선별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시스템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구체적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실행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altLang="ko-KR" sz="2700" b="1" dirty="0" err="1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방안</a:t>
            </a:r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35B06EBD-79E3-A85C-439B-6393E93ED502}"/>
              </a:ext>
            </a:extLst>
          </p:cNvPr>
          <p:cNvGrpSpPr/>
          <p:nvPr/>
        </p:nvGrpSpPr>
        <p:grpSpPr>
          <a:xfrm>
            <a:off x="596109" y="2916139"/>
            <a:ext cx="3230910" cy="828771"/>
            <a:chOff x="596109" y="2916139"/>
            <a:chExt cx="3230910" cy="828771"/>
          </a:xfrm>
        </p:grpSpPr>
        <p:pic>
          <p:nvPicPr>
            <p:cNvPr id="38" name="Image 18" descr="preencoded.png">
              <a:extLst>
                <a:ext uri="{FF2B5EF4-FFF2-40B4-BE49-F238E27FC236}">
                  <a16:creationId xmlns:a16="http://schemas.microsoft.com/office/drawing/2014/main" id="{6271D458-3AA6-48C1-EAD0-5CE9892A1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6109" y="2954239"/>
              <a:ext cx="152400" cy="152400"/>
            </a:xfrm>
            <a:prstGeom prst="rect">
              <a:avLst/>
            </a:prstGeom>
          </p:spPr>
        </p:pic>
        <p:sp>
          <p:nvSpPr>
            <p:cNvPr id="54" name="Text 14">
              <a:extLst>
                <a:ext uri="{FF2B5EF4-FFF2-40B4-BE49-F238E27FC236}">
                  <a16:creationId xmlns:a16="http://schemas.microsoft.com/office/drawing/2014/main" id="{35F3F2F9-5FAF-03E5-5C67-1FB62D195590}"/>
                </a:ext>
              </a:extLst>
            </p:cNvPr>
            <p:cNvSpPr/>
            <p:nvPr/>
          </p:nvSpPr>
          <p:spPr>
            <a:xfrm>
              <a:off x="853135" y="2916139"/>
              <a:ext cx="2649885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altLang="ko-KR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2027년</a:t>
              </a:r>
              <a:endParaRPr lang="en-US" altLang="ko-KR" sz="1600" dirty="0"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55" name="Text 15">
              <a:extLst>
                <a:ext uri="{FF2B5EF4-FFF2-40B4-BE49-F238E27FC236}">
                  <a16:creationId xmlns:a16="http://schemas.microsoft.com/office/drawing/2014/main" id="{8D674605-BD81-4C27-3650-E565437F98E5}"/>
                </a:ext>
              </a:extLst>
            </p:cNvPr>
            <p:cNvSpPr/>
            <p:nvPr/>
          </p:nvSpPr>
          <p:spPr>
            <a:xfrm>
              <a:off x="600068" y="3230089"/>
              <a:ext cx="3226951" cy="514821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 indent="0">
                <a:lnSpc>
                  <a:spcPct val="125000"/>
                </a:lnSpc>
                <a:buNone/>
              </a:pP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수도권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및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광역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대도시권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선별장에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 indent="0">
                <a:lnSpc>
                  <a:spcPct val="125000"/>
                </a:lnSpc>
                <a:buNone/>
              </a:pP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에이트론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기반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AI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로봇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도입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의무화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451B6AE6-ABE7-26FE-CF03-4E373AD5887C}"/>
              </a:ext>
            </a:extLst>
          </p:cNvPr>
          <p:cNvGrpSpPr/>
          <p:nvPr/>
        </p:nvGrpSpPr>
        <p:grpSpPr>
          <a:xfrm>
            <a:off x="592581" y="3925488"/>
            <a:ext cx="3234439" cy="557947"/>
            <a:chOff x="592581" y="3644289"/>
            <a:chExt cx="3234439" cy="557947"/>
          </a:xfrm>
        </p:grpSpPr>
        <p:sp>
          <p:nvSpPr>
            <p:cNvPr id="56" name="Text 16">
              <a:extLst>
                <a:ext uri="{FF2B5EF4-FFF2-40B4-BE49-F238E27FC236}">
                  <a16:creationId xmlns:a16="http://schemas.microsoft.com/office/drawing/2014/main" id="{4E7309B1-72EE-1D91-0C78-27E9B10B26FC}"/>
                </a:ext>
              </a:extLst>
            </p:cNvPr>
            <p:cNvSpPr/>
            <p:nvPr/>
          </p:nvSpPr>
          <p:spPr>
            <a:xfrm>
              <a:off x="853135" y="3644289"/>
              <a:ext cx="294337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altLang="ko-KR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2030년</a:t>
              </a:r>
            </a:p>
          </p:txBody>
        </p:sp>
        <p:sp>
          <p:nvSpPr>
            <p:cNvPr id="57" name="Text 17">
              <a:extLst>
                <a:ext uri="{FF2B5EF4-FFF2-40B4-BE49-F238E27FC236}">
                  <a16:creationId xmlns:a16="http://schemas.microsoft.com/office/drawing/2014/main" id="{AAE0C95C-0F31-801F-B6EE-2C02EC0F7328}"/>
                </a:ext>
              </a:extLst>
            </p:cNvPr>
            <p:cNvSpPr/>
            <p:nvPr/>
          </p:nvSpPr>
          <p:spPr>
            <a:xfrm>
              <a:off x="600068" y="3956720"/>
              <a:ext cx="3226952" cy="24551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전국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지자체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선별장의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50%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이상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자동화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58" name="Image 7" descr="preencoded.png">
              <a:extLst>
                <a:ext uri="{FF2B5EF4-FFF2-40B4-BE49-F238E27FC236}">
                  <a16:creationId xmlns:a16="http://schemas.microsoft.com/office/drawing/2014/main" id="{00F0C3B1-0140-F77F-B825-EDF425DF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1" y="3682389"/>
              <a:ext cx="152400" cy="15240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0A298FE-6EEB-D927-9960-34B831FA61EB}"/>
              </a:ext>
            </a:extLst>
          </p:cNvPr>
          <p:cNvGrpSpPr/>
          <p:nvPr/>
        </p:nvGrpSpPr>
        <p:grpSpPr>
          <a:xfrm>
            <a:off x="4478781" y="2916139"/>
            <a:ext cx="3234439" cy="557947"/>
            <a:chOff x="592581" y="3644289"/>
            <a:chExt cx="3234439" cy="557947"/>
          </a:xfrm>
        </p:grpSpPr>
        <p:sp>
          <p:nvSpPr>
            <p:cNvPr id="72" name="Text 16">
              <a:extLst>
                <a:ext uri="{FF2B5EF4-FFF2-40B4-BE49-F238E27FC236}">
                  <a16:creationId xmlns:a16="http://schemas.microsoft.com/office/drawing/2014/main" id="{8D8923F4-F0A1-D691-B6D8-F5A022256D81}"/>
                </a:ext>
              </a:extLst>
            </p:cNvPr>
            <p:cNvSpPr/>
            <p:nvPr/>
          </p:nvSpPr>
          <p:spPr>
            <a:xfrm>
              <a:off x="853135" y="3644289"/>
              <a:ext cx="294337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altLang="ko-KR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2027년</a:t>
              </a:r>
            </a:p>
          </p:txBody>
        </p:sp>
        <p:sp>
          <p:nvSpPr>
            <p:cNvPr id="73" name="Text 17">
              <a:extLst>
                <a:ext uri="{FF2B5EF4-FFF2-40B4-BE49-F238E27FC236}">
                  <a16:creationId xmlns:a16="http://schemas.microsoft.com/office/drawing/2014/main" id="{9B61A0AC-BFDE-BCB4-B08F-8E8192000A2B}"/>
                </a:ext>
              </a:extLst>
            </p:cNvPr>
            <p:cNvSpPr/>
            <p:nvPr/>
          </p:nvSpPr>
          <p:spPr>
            <a:xfrm>
              <a:off x="600068" y="3956720"/>
              <a:ext cx="3226952" cy="245516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에이트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론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로봇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의 실측 데이터 수집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74" name="Image 7" descr="preencoded.png">
              <a:extLst>
                <a:ext uri="{FF2B5EF4-FFF2-40B4-BE49-F238E27FC236}">
                  <a16:creationId xmlns:a16="http://schemas.microsoft.com/office/drawing/2014/main" id="{B686E6E1-116E-E7B5-42B8-C1C7FE7C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1" y="3682389"/>
              <a:ext cx="152400" cy="152400"/>
            </a:xfrm>
            <a:prstGeom prst="rect">
              <a:avLst/>
            </a:prstGeom>
          </p:spPr>
        </p:pic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3B538B2E-F42E-BDFC-652F-F86E6B244DFF}"/>
              </a:ext>
            </a:extLst>
          </p:cNvPr>
          <p:cNvGrpSpPr/>
          <p:nvPr/>
        </p:nvGrpSpPr>
        <p:grpSpPr>
          <a:xfrm>
            <a:off x="4478781" y="3721112"/>
            <a:ext cx="3234439" cy="1096556"/>
            <a:chOff x="592581" y="3644289"/>
            <a:chExt cx="3234439" cy="1096556"/>
          </a:xfrm>
        </p:grpSpPr>
        <p:sp>
          <p:nvSpPr>
            <p:cNvPr id="76" name="Text 16">
              <a:extLst>
                <a:ext uri="{FF2B5EF4-FFF2-40B4-BE49-F238E27FC236}">
                  <a16:creationId xmlns:a16="http://schemas.microsoft.com/office/drawing/2014/main" id="{6B1E26D7-92D2-0308-550D-149EFA6FE343}"/>
                </a:ext>
              </a:extLst>
            </p:cNvPr>
            <p:cNvSpPr/>
            <p:nvPr/>
          </p:nvSpPr>
          <p:spPr>
            <a:xfrm>
              <a:off x="853135" y="3644289"/>
              <a:ext cx="2943374" cy="228600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/>
            <a:lstStyle/>
            <a:p>
              <a:r>
                <a:rPr lang="en-US" altLang="ko-KR" sz="1600" b="1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2027년 </a:t>
              </a:r>
              <a:r>
                <a:rPr lang="en-US" altLang="ko-KR" sz="1600" b="1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이후</a:t>
              </a:r>
              <a:endParaRPr lang="en-US" altLang="ko-KR" sz="16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sp>
          <p:nvSpPr>
            <p:cNvPr id="77" name="Text 17">
              <a:extLst>
                <a:ext uri="{FF2B5EF4-FFF2-40B4-BE49-F238E27FC236}">
                  <a16:creationId xmlns:a16="http://schemas.microsoft.com/office/drawing/2014/main" id="{B9F8E649-8F31-F33F-6ACD-792152963001}"/>
                </a:ext>
              </a:extLst>
            </p:cNvPr>
            <p:cNvSpPr/>
            <p:nvPr/>
          </p:nvSpPr>
          <p:spPr>
            <a:xfrm>
              <a:off x="600068" y="3956720"/>
              <a:ext cx="3226952" cy="784125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→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용이성에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따른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EPR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부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담금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차등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부과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  <a:p>
              <a:pPr>
                <a:lnSpc>
                  <a:spcPct val="125000"/>
                </a:lnSpc>
              </a:pP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→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재활용이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어려운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복합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재질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오염도가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심한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플라스틱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생산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시 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높은</a:t>
              </a:r>
              <a:r>
                <a:rPr lang="en-US" altLang="ko-KR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ko-KR" altLang="en-US" sz="14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부</a:t>
              </a:r>
              <a:r>
                <a:rPr lang="en-US" altLang="ko-KR" sz="14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담금</a:t>
              </a:r>
              <a:endParaRPr lang="en-US" altLang="ko-KR" sz="14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78" name="Image 7" descr="preencoded.png">
              <a:extLst>
                <a:ext uri="{FF2B5EF4-FFF2-40B4-BE49-F238E27FC236}">
                  <a16:creationId xmlns:a16="http://schemas.microsoft.com/office/drawing/2014/main" id="{F7678D5A-0B0E-CCA8-C2DD-907283A4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581" y="3682389"/>
              <a:ext cx="152400" cy="152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77C8CAED-3098-890F-211A-5AAF6311D7B7}"/>
              </a:ext>
            </a:extLst>
          </p:cNvPr>
          <p:cNvGrpSpPr/>
          <p:nvPr/>
        </p:nvGrpSpPr>
        <p:grpSpPr>
          <a:xfrm>
            <a:off x="533400" y="1257300"/>
            <a:ext cx="571500" cy="571500"/>
            <a:chOff x="533400" y="1257300"/>
            <a:chExt cx="571500" cy="571500"/>
          </a:xfrm>
        </p:grpSpPr>
        <p:pic>
          <p:nvPicPr>
            <p:cNvPr id="5" name="Image 3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257300"/>
              <a:ext cx="571500" cy="571500"/>
            </a:xfrm>
            <a:prstGeom prst="rect">
              <a:avLst/>
            </a:prstGeom>
          </p:spPr>
        </p:pic>
        <p:pic>
          <p:nvPicPr>
            <p:cNvPr id="6" name="Image 4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850" y="1390650"/>
              <a:ext cx="228600" cy="304800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2583998-BDB1-F474-7069-D089A909581C}"/>
              </a:ext>
            </a:extLst>
          </p:cNvPr>
          <p:cNvGrpSpPr/>
          <p:nvPr/>
        </p:nvGrpSpPr>
        <p:grpSpPr>
          <a:xfrm>
            <a:off x="530679" y="3563765"/>
            <a:ext cx="646339" cy="646339"/>
            <a:chOff x="530679" y="4172631"/>
            <a:chExt cx="646339" cy="646339"/>
          </a:xfrm>
        </p:grpSpPr>
        <p:pic>
          <p:nvPicPr>
            <p:cNvPr id="14" name="Image 1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679" y="4172631"/>
              <a:ext cx="646339" cy="646339"/>
            </a:xfrm>
            <a:prstGeom prst="rect">
              <a:avLst/>
            </a:prstGeom>
          </p:spPr>
        </p:pic>
        <p:pic>
          <p:nvPicPr>
            <p:cNvPr id="15" name="Image 1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548" y="4343400"/>
              <a:ext cx="228600" cy="304800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257CC00-182E-2125-9459-9E14176C97F6}"/>
              </a:ext>
            </a:extLst>
          </p:cNvPr>
          <p:cNvGrpSpPr/>
          <p:nvPr/>
        </p:nvGrpSpPr>
        <p:grpSpPr>
          <a:xfrm>
            <a:off x="7184770" y="3545190"/>
            <a:ext cx="685800" cy="685800"/>
            <a:chOff x="6921359" y="1196897"/>
            <a:chExt cx="685800" cy="685800"/>
          </a:xfrm>
        </p:grpSpPr>
        <p:pic>
          <p:nvPicPr>
            <p:cNvPr id="23" name="Image 21" descr="preencod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1359" y="1196897"/>
              <a:ext cx="685800" cy="685800"/>
            </a:xfrm>
            <a:prstGeom prst="rect">
              <a:avLst/>
            </a:prstGeom>
          </p:spPr>
        </p:pic>
        <p:pic>
          <p:nvPicPr>
            <p:cNvPr id="24" name="Image 22" descr="preencod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1384" y="1387397"/>
              <a:ext cx="285750" cy="304800"/>
            </a:xfrm>
            <a:prstGeom prst="rect">
              <a:avLst/>
            </a:prstGeom>
          </p:spPr>
        </p:pic>
      </p:grpSp>
      <p:sp>
        <p:nvSpPr>
          <p:cNvPr id="34" name="Text 1"/>
          <p:cNvSpPr/>
          <p:nvPr/>
        </p:nvSpPr>
        <p:spPr>
          <a:xfrm>
            <a:off x="1313769" y="1389162"/>
            <a:ext cx="2324100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환경적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효과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5FA5096-7B7B-7C99-8D90-1CEF88EA2C1C}"/>
              </a:ext>
            </a:extLst>
          </p:cNvPr>
          <p:cNvGrpSpPr/>
          <p:nvPr/>
        </p:nvGrpSpPr>
        <p:grpSpPr>
          <a:xfrm>
            <a:off x="712225" y="2001436"/>
            <a:ext cx="6433287" cy="1111047"/>
            <a:chOff x="712225" y="2001436"/>
            <a:chExt cx="6433287" cy="1111047"/>
          </a:xfrm>
        </p:grpSpPr>
        <p:pic>
          <p:nvPicPr>
            <p:cNvPr id="7" name="Image 5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2225" y="2065563"/>
              <a:ext cx="190500" cy="152400"/>
            </a:xfrm>
            <a:prstGeom prst="rect">
              <a:avLst/>
            </a:prstGeom>
          </p:spPr>
        </p:pic>
        <p:sp>
          <p:nvSpPr>
            <p:cNvPr id="35" name="Text 2"/>
            <p:cNvSpPr/>
            <p:nvPr/>
          </p:nvSpPr>
          <p:spPr>
            <a:xfrm>
              <a:off x="1056850" y="2001436"/>
              <a:ext cx="4133638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열적 재활용을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통해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발생하는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온실가스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배출량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감소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</a:p>
          </p:txBody>
        </p:sp>
        <p:pic>
          <p:nvPicPr>
            <p:cNvPr id="8" name="Image 6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800" y="2480760"/>
              <a:ext cx="133350" cy="152400"/>
            </a:xfrm>
            <a:prstGeom prst="rect">
              <a:avLst/>
            </a:prstGeom>
          </p:spPr>
        </p:pic>
        <p:sp>
          <p:nvSpPr>
            <p:cNvPr id="36" name="Text 3"/>
            <p:cNvSpPr/>
            <p:nvPr/>
          </p:nvSpPr>
          <p:spPr>
            <a:xfrm>
              <a:off x="1056850" y="2416633"/>
              <a:ext cx="4681976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소각재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발생량 약 15~25% 감소로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매립지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수명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연장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9" name="Image 7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275" y="2895956"/>
              <a:ext cx="152400" cy="152400"/>
            </a:xfrm>
            <a:prstGeom prst="rect">
              <a:avLst/>
            </a:prstGeom>
          </p:spPr>
        </p:pic>
        <p:sp>
          <p:nvSpPr>
            <p:cNvPr id="37" name="Text 4"/>
            <p:cNvSpPr/>
            <p:nvPr/>
          </p:nvSpPr>
          <p:spPr>
            <a:xfrm>
              <a:off x="1056850" y="2831829"/>
              <a:ext cx="6088662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소각 과정에서 발생하는 미세먼지, 다이옥신 등 유해 물질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배출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가능성</a:t>
              </a:r>
              <a:r>
                <a:rPr lang="en-US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감소</a:t>
              </a:r>
              <a:endParaRPr lang="en-US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sp>
        <p:nvSpPr>
          <p:cNvPr id="39" name="Text 6"/>
          <p:cNvSpPr/>
          <p:nvPr/>
        </p:nvSpPr>
        <p:spPr>
          <a:xfrm>
            <a:off x="1313769" y="3733046"/>
            <a:ext cx="2084614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경제적 효과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sp>
        <p:nvSpPr>
          <p:cNvPr id="44" name="Text 11"/>
          <p:cNvSpPr/>
          <p:nvPr/>
        </p:nvSpPr>
        <p:spPr>
          <a:xfrm>
            <a:off x="8007321" y="3734202"/>
            <a:ext cx="3358243" cy="3077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정책적,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제도적</a:t>
            </a:r>
            <a:r>
              <a:rPr lang="en-US" sz="2000" b="1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효과</a:t>
            </a:r>
            <a:endParaRPr lang="en-US" sz="2000" b="1" dirty="0">
              <a:solidFill>
                <a:srgbClr val="333333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8B88AADA-2AAD-A1A9-3598-F91EA04970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363438"/>
            <a:ext cx="11430000" cy="47625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19D453B0-9714-3BDB-9E0B-9E30E8A97DEE}"/>
              </a:ext>
            </a:extLst>
          </p:cNvPr>
          <p:cNvSpPr/>
          <p:nvPr/>
        </p:nvSpPr>
        <p:spPr>
          <a:xfrm>
            <a:off x="381000" y="363438"/>
            <a:ext cx="6859929" cy="4154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>
            <a:spAutoFit/>
          </a:bodyPr>
          <a:lstStyle/>
          <a:p>
            <a:r>
              <a:rPr lang="ko-KR" altLang="en-US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기대</a:t>
            </a:r>
            <a:r>
              <a:rPr lang="en-US" altLang="ko-KR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ko-KR" altLang="en-US" sz="2700" b="1" dirty="0">
                <a:solidFill>
                  <a:srgbClr val="2E7D32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효과</a:t>
            </a:r>
            <a:endParaRPr lang="en-US" altLang="ko-KR" sz="2700" b="1" dirty="0">
              <a:solidFill>
                <a:srgbClr val="2E7D32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CF0AC00-B588-3196-FDBC-69C1614936F7}"/>
              </a:ext>
            </a:extLst>
          </p:cNvPr>
          <p:cNvGrpSpPr/>
          <p:nvPr/>
        </p:nvGrpSpPr>
        <p:grpSpPr>
          <a:xfrm>
            <a:off x="731275" y="4400604"/>
            <a:ext cx="5540827" cy="1111047"/>
            <a:chOff x="731275" y="2001436"/>
            <a:chExt cx="5540827" cy="1111047"/>
          </a:xfrm>
        </p:grpSpPr>
        <p:pic>
          <p:nvPicPr>
            <p:cNvPr id="29" name="Image 5">
              <a:extLst>
                <a:ext uri="{FF2B5EF4-FFF2-40B4-BE49-F238E27FC236}">
                  <a16:creationId xmlns:a16="http://schemas.microsoft.com/office/drawing/2014/main" id="{936DDF45-5187-03F8-81B0-1DE62CF5F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31275" y="2065563"/>
              <a:ext cx="152400" cy="152400"/>
            </a:xfrm>
            <a:prstGeom prst="rect">
              <a:avLst/>
            </a:prstGeom>
          </p:spPr>
        </p:pic>
        <p:sp>
          <p:nvSpPr>
            <p:cNvPr id="30" name="Text 2">
              <a:extLst>
                <a:ext uri="{FF2B5EF4-FFF2-40B4-BE49-F238E27FC236}">
                  <a16:creationId xmlns:a16="http://schemas.microsoft.com/office/drawing/2014/main" id="{FE819C09-5FA4-B11D-B9B9-41E114DA1EE7}"/>
                </a:ext>
              </a:extLst>
            </p:cNvPr>
            <p:cNvSpPr/>
            <p:nvPr/>
          </p:nvSpPr>
          <p:spPr>
            <a:xfrm>
              <a:off x="1056850" y="2001436"/>
              <a:ext cx="5215252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AI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기반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선별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시스템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도입으로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고품질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재생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플라스틱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시장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활성화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31" name="Image 6">
              <a:extLst>
                <a:ext uri="{FF2B5EF4-FFF2-40B4-BE49-F238E27FC236}">
                  <a16:creationId xmlns:a16="http://schemas.microsoft.com/office/drawing/2014/main" id="{C77B6A6B-ADBD-CCD4-4382-E8A6A015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740800" y="2497429"/>
              <a:ext cx="133350" cy="119062"/>
            </a:xfrm>
            <a:prstGeom prst="rect">
              <a:avLst/>
            </a:prstGeom>
          </p:spPr>
        </p:pic>
        <p:sp>
          <p:nvSpPr>
            <p:cNvPr id="32" name="Text 3">
              <a:extLst>
                <a:ext uri="{FF2B5EF4-FFF2-40B4-BE49-F238E27FC236}">
                  <a16:creationId xmlns:a16="http://schemas.microsoft.com/office/drawing/2014/main" id="{FC2302C8-C641-136A-54CB-F4003DC42658}"/>
                </a:ext>
              </a:extLst>
            </p:cNvPr>
            <p:cNvSpPr/>
            <p:nvPr/>
          </p:nvSpPr>
          <p:spPr>
            <a:xfrm>
              <a:off x="1056850" y="2416633"/>
              <a:ext cx="4681976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국내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기업의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투자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확대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유도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33" name="Image 7">
              <a:extLst>
                <a:ext uri="{FF2B5EF4-FFF2-40B4-BE49-F238E27FC236}">
                  <a16:creationId xmlns:a16="http://schemas.microsoft.com/office/drawing/2014/main" id="{56A6A051-EA4B-6334-28A2-59EEB66CB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743467" y="2895956"/>
              <a:ext cx="128016" cy="152400"/>
            </a:xfrm>
            <a:prstGeom prst="rect">
              <a:avLst/>
            </a:prstGeom>
          </p:spPr>
        </p:pic>
        <p:sp>
          <p:nvSpPr>
            <p:cNvPr id="38" name="Text 4">
              <a:extLst>
                <a:ext uri="{FF2B5EF4-FFF2-40B4-BE49-F238E27FC236}">
                  <a16:creationId xmlns:a16="http://schemas.microsoft.com/office/drawing/2014/main" id="{53EAAC10-733D-A276-91D2-1CE91CE668D4}"/>
                </a:ext>
              </a:extLst>
            </p:cNvPr>
            <p:cNvSpPr/>
            <p:nvPr/>
          </p:nvSpPr>
          <p:spPr>
            <a:xfrm>
              <a:off x="1056850" y="2831829"/>
              <a:ext cx="5215251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재생원료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품질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검수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공정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엔지니어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등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새로운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일자리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창출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10A6609-F189-526D-134F-103F18276DC8}"/>
              </a:ext>
            </a:extLst>
          </p:cNvPr>
          <p:cNvGrpSpPr/>
          <p:nvPr/>
        </p:nvGrpSpPr>
        <p:grpSpPr>
          <a:xfrm>
            <a:off x="7357946" y="4401760"/>
            <a:ext cx="4099323" cy="1111047"/>
            <a:chOff x="731275" y="2001436"/>
            <a:chExt cx="4099323" cy="1111047"/>
          </a:xfrm>
        </p:grpSpPr>
        <p:pic>
          <p:nvPicPr>
            <p:cNvPr id="54" name="Image 5">
              <a:extLst>
                <a:ext uri="{FF2B5EF4-FFF2-40B4-BE49-F238E27FC236}">
                  <a16:creationId xmlns:a16="http://schemas.microsoft.com/office/drawing/2014/main" id="{4DA2B0C2-B096-49D3-E3A6-2E67A58DC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731275" y="2065563"/>
              <a:ext cx="152400" cy="152400"/>
            </a:xfrm>
            <a:prstGeom prst="rect">
              <a:avLst/>
            </a:prstGeom>
          </p:spPr>
        </p:pic>
        <p:sp>
          <p:nvSpPr>
            <p:cNvPr id="55" name="Text 2">
              <a:extLst>
                <a:ext uri="{FF2B5EF4-FFF2-40B4-BE49-F238E27FC236}">
                  <a16:creationId xmlns:a16="http://schemas.microsoft.com/office/drawing/2014/main" id="{EB319F1A-77C0-10B7-67B9-FA092D24ED03}"/>
                </a:ext>
              </a:extLst>
            </p:cNvPr>
            <p:cNvSpPr/>
            <p:nvPr/>
          </p:nvSpPr>
          <p:spPr>
            <a:xfrm>
              <a:off x="1056850" y="2001436"/>
              <a:ext cx="3773748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국제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기준에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부합하는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실질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재활용률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확보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56" name="Image 6">
              <a:extLst>
                <a:ext uri="{FF2B5EF4-FFF2-40B4-BE49-F238E27FC236}">
                  <a16:creationId xmlns:a16="http://schemas.microsoft.com/office/drawing/2014/main" id="{FF7C9528-A4DB-6B51-95B3-3894D34ED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747944" y="2497429"/>
              <a:ext cx="119062" cy="119062"/>
            </a:xfrm>
            <a:prstGeom prst="rect">
              <a:avLst/>
            </a:prstGeom>
          </p:spPr>
        </p:pic>
        <p:sp>
          <p:nvSpPr>
            <p:cNvPr id="57" name="Text 3">
              <a:extLst>
                <a:ext uri="{FF2B5EF4-FFF2-40B4-BE49-F238E27FC236}">
                  <a16:creationId xmlns:a16="http://schemas.microsoft.com/office/drawing/2014/main" id="{3E982EF9-78E1-0DE7-A204-BBE0E0ECE99B}"/>
                </a:ext>
              </a:extLst>
            </p:cNvPr>
            <p:cNvSpPr/>
            <p:nvPr/>
          </p:nvSpPr>
          <p:spPr>
            <a:xfrm>
              <a:off x="1056850" y="2416633"/>
              <a:ext cx="3582823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그린워싱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논란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해소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,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한국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통계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신뢰도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회복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  <p:pic>
          <p:nvPicPr>
            <p:cNvPr id="58" name="Image 7">
              <a:extLst>
                <a:ext uri="{FF2B5EF4-FFF2-40B4-BE49-F238E27FC236}">
                  <a16:creationId xmlns:a16="http://schemas.microsoft.com/office/drawing/2014/main" id="{64B03171-5AA4-0002-7A48-B5C0F111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743467" y="2920537"/>
              <a:ext cx="128016" cy="103238"/>
            </a:xfrm>
            <a:prstGeom prst="rect">
              <a:avLst/>
            </a:prstGeom>
          </p:spPr>
        </p:pic>
        <p:sp>
          <p:nvSpPr>
            <p:cNvPr id="59" name="Text 4">
              <a:extLst>
                <a:ext uri="{FF2B5EF4-FFF2-40B4-BE49-F238E27FC236}">
                  <a16:creationId xmlns:a16="http://schemas.microsoft.com/office/drawing/2014/main" id="{FD863BF9-E8EA-1A7C-C853-B833E2E39543}"/>
                </a:ext>
              </a:extLst>
            </p:cNvPr>
            <p:cNvSpPr/>
            <p:nvPr/>
          </p:nvSpPr>
          <p:spPr>
            <a:xfrm>
              <a:off x="1056850" y="2831829"/>
              <a:ext cx="3182773" cy="280654"/>
            </a:xfrm>
            <a:prstGeom prst="rect">
              <a:avLst/>
            </a:prstGeom>
            <a:noFill/>
            <a:ln/>
          </p:spPr>
          <p:txBody>
            <a:bodyPr vert="horz" wrap="square" lIns="0" tIns="0" rIns="0" bIns="0" rtlCol="0" anchor="ctr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국제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플라스틱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협약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대응력</a:t>
              </a:r>
              <a:r>
                <a:rPr lang="en-US" altLang="ko-KR" sz="1600" dirty="0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 </a:t>
              </a:r>
              <a:r>
                <a:rPr lang="en-US" altLang="ko-KR" sz="1600" dirty="0" err="1">
                  <a:solidFill>
                    <a:srgbClr val="333333"/>
                  </a:solidFill>
                  <a:latin typeface="Pretendard JP" panose="02000503000000020004" pitchFamily="2" charset="-128"/>
                  <a:ea typeface="Pretendard JP" panose="02000503000000020004" pitchFamily="2" charset="-128"/>
                  <a:cs typeface="Pretendard JP" panose="02000503000000020004" pitchFamily="2" charset="-128"/>
                </a:rPr>
                <a:t>향상</a:t>
              </a:r>
              <a:endParaRPr lang="en-US" altLang="ko-KR" sz="1600" dirty="0">
                <a:solidFill>
                  <a:srgbClr val="333333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DE174-D735-7E37-B8EE-BB338A951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1728480-D4DC-C074-EF19-EBFAB4624718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A00C9A-D264-696F-9564-D492618403BE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dirty="0" err="1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정지운</a:t>
              </a:r>
              <a:endParaRPr lang="ko-KR" altLang="en-US" sz="2000" dirty="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E3AAB83C-E504-EEBC-36DF-1427840592E7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C608A8-D385-DCBC-BB4F-3E549B3D091A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73E21F-EB81-C2BD-8AA6-6EECC8869A91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기상데이터 기반 캠퍼스 에너지 수요 예측 시스템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CE9C9C05-1071-9086-D764-C6643B0F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21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3876"/>
            </a:solidFill>
          </p:spPr>
          <p:txBody>
            <a:bodyPr/>
            <a:lstStyle/>
            <a:p>
              <a:endParaRPr lang="ko-KR" altLang="en-US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Freeform 6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1205047" y="6434118"/>
            <a:ext cx="787207" cy="27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75"/>
              </a:lnSpc>
            </a:pPr>
            <a:r>
              <a:rPr lang="en-US" sz="1625" dirty="0">
                <a:solidFill>
                  <a:srgbClr val="0133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| 정지운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3355" y="4241800"/>
            <a:ext cx="8269927" cy="471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altLang="ko-KR" sz="1867" b="1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- </a:t>
            </a:r>
            <a:r>
              <a:rPr lang="ko-KR" altLang="en-US" sz="1867" b="1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날씨를 읽는 캠퍼스</a:t>
            </a:r>
            <a:r>
              <a:rPr lang="en-US" altLang="ko-KR" sz="1867" b="1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, </a:t>
            </a:r>
            <a:r>
              <a:rPr lang="ko-KR" altLang="en-US" sz="1867" b="1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낭비를 줄이다 </a:t>
            </a:r>
            <a:r>
              <a:rPr lang="en-US" altLang="ko-KR" sz="1867" b="1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905A6-A5EC-B189-A561-1CCEDD54FAD7}"/>
              </a:ext>
            </a:extLst>
          </p:cNvPr>
          <p:cNvSpPr txBox="1"/>
          <p:nvPr/>
        </p:nvSpPr>
        <p:spPr>
          <a:xfrm>
            <a:off x="-10187" y="311986"/>
            <a:ext cx="553998" cy="2376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GET YOUR NET ZERO FUTURE</a:t>
            </a:r>
          </a:p>
          <a:p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95FEA00-F4AD-4416-4BE2-E19ECE5466CA}"/>
              </a:ext>
            </a:extLst>
          </p:cNvPr>
          <p:cNvSpPr txBox="1"/>
          <p:nvPr/>
        </p:nvSpPr>
        <p:spPr>
          <a:xfrm>
            <a:off x="1132589" y="1803400"/>
            <a:ext cx="10491461" cy="220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기상데이터 기반 </a:t>
            </a:r>
            <a:endParaRPr lang="en-US" altLang="ko-KR" sz="6000" b="1" dirty="0">
              <a:solidFill>
                <a:srgbClr val="002060"/>
              </a:solidFill>
              <a:highlight>
                <a:srgbClr val="E2F1F6"/>
              </a:highlight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  <a:sym typeface="Montserrat Bold"/>
            </a:endParaRPr>
          </a:p>
          <a:p>
            <a:pPr algn="ctr">
              <a:lnSpc>
                <a:spcPct val="125000"/>
              </a:lnSpc>
            </a:pP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캠퍼스 에너지</a:t>
            </a:r>
            <a:r>
              <a:rPr lang="en-US" altLang="ko-KR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 </a:t>
            </a: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수요 예측 시스템</a:t>
            </a:r>
            <a:endParaRPr lang="en-US" sz="6000" b="1" dirty="0">
              <a:solidFill>
                <a:srgbClr val="002060"/>
              </a:solidFill>
              <a:highlight>
                <a:srgbClr val="E2F1F6"/>
              </a:highlight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  <a:sym typeface="Montserrat Bold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3876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Freeform 6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000793" y="333375"/>
            <a:ext cx="3366981" cy="68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666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Contents</a:t>
            </a:r>
            <a:endParaRPr lang="en-US" sz="4666" dirty="0">
              <a:solidFill>
                <a:srgbClr val="01338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71600" y="1473750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0" y="2070559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2.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17392" y="1497089"/>
            <a:ext cx="1590719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문제</a:t>
            </a:r>
            <a:r>
              <a:rPr lang="en-US" sz="18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8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인식</a:t>
            </a:r>
            <a:endParaRPr lang="en-US" sz="1866" dirty="0">
              <a:solidFill>
                <a:srgbClr val="10101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17392" y="3284005"/>
            <a:ext cx="3437865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배경 및 필요성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7392" y="2092728"/>
            <a:ext cx="2812813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피드백 반영 요소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17392" y="3886661"/>
            <a:ext cx="147449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실행방법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7392" y="4482299"/>
            <a:ext cx="147449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기대효과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17391" y="5077939"/>
            <a:ext cx="2733488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마무리</a:t>
            </a:r>
            <a:r>
              <a:rPr lang="en-US" sz="18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&amp; </a:t>
            </a:r>
            <a:r>
              <a:rPr lang="en-US" sz="18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확장성</a:t>
            </a:r>
            <a:endParaRPr lang="en-US" sz="1866" dirty="0">
              <a:solidFill>
                <a:srgbClr val="10101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71600" y="2667368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3.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1600" y="3860985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5.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1600" y="4457794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6.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1600" y="5054600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7.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17392" y="2688367"/>
            <a:ext cx="232796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아이디어 제안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1600" y="3264176"/>
            <a:ext cx="248466" cy="3542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E9703D-9AA7-F280-F6EF-77E59747D00A}"/>
              </a:ext>
            </a:extLst>
          </p:cNvPr>
          <p:cNvSpPr txBox="1"/>
          <p:nvPr/>
        </p:nvSpPr>
        <p:spPr>
          <a:xfrm>
            <a:off x="-10187" y="311986"/>
            <a:ext cx="553998" cy="2376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GET YOUR NET ZERO FUTURE</a:t>
            </a:r>
          </a:p>
          <a:p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Freeform 4"/>
          <p:cNvSpPr/>
          <p:nvPr/>
        </p:nvSpPr>
        <p:spPr>
          <a:xfrm>
            <a:off x="407156" y="1573099"/>
            <a:ext cx="5571185" cy="3711802"/>
          </a:xfrm>
          <a:custGeom>
            <a:avLst/>
            <a:gdLst/>
            <a:ahLst/>
            <a:cxnLst/>
            <a:rect l="l" t="t" r="r" b="b"/>
            <a:pathLst>
              <a:path w="8356778" h="5567703">
                <a:moveTo>
                  <a:pt x="0" y="0"/>
                </a:moveTo>
                <a:lnTo>
                  <a:pt x="8356778" y="0"/>
                </a:lnTo>
                <a:lnTo>
                  <a:pt x="8356778" y="5567704"/>
                </a:lnTo>
                <a:lnTo>
                  <a:pt x="0" y="5567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 sz="1200" dirty="0"/>
          </a:p>
        </p:txBody>
      </p:sp>
      <p:sp>
        <p:nvSpPr>
          <p:cNvPr id="5" name="Freeform 5"/>
          <p:cNvSpPr/>
          <p:nvPr/>
        </p:nvSpPr>
        <p:spPr>
          <a:xfrm>
            <a:off x="6331765" y="1549400"/>
            <a:ext cx="5562646" cy="3711802"/>
          </a:xfrm>
          <a:custGeom>
            <a:avLst/>
            <a:gdLst/>
            <a:ahLst/>
            <a:cxnLst/>
            <a:rect l="l" t="t" r="r" b="b"/>
            <a:pathLst>
              <a:path w="8343969" h="5567703">
                <a:moveTo>
                  <a:pt x="0" y="0"/>
                </a:moveTo>
                <a:lnTo>
                  <a:pt x="8343969" y="0"/>
                </a:lnTo>
                <a:lnTo>
                  <a:pt x="8343969" y="5567704"/>
                </a:lnTo>
                <a:lnTo>
                  <a:pt x="0" y="5567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1222759" y="5840645"/>
            <a:ext cx="10218011" cy="591402"/>
            <a:chOff x="0" y="0"/>
            <a:chExt cx="2372437" cy="1930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2437" cy="193020"/>
            </a:xfrm>
            <a:custGeom>
              <a:avLst/>
              <a:gdLst/>
              <a:ahLst/>
              <a:cxnLst/>
              <a:rect l="l" t="t" r="r" b="b"/>
              <a:pathLst>
                <a:path w="2372437" h="193020">
                  <a:moveTo>
                    <a:pt x="13114" y="0"/>
                  </a:moveTo>
                  <a:lnTo>
                    <a:pt x="2359322" y="0"/>
                  </a:lnTo>
                  <a:cubicBezTo>
                    <a:pt x="2366565" y="0"/>
                    <a:pt x="2372437" y="5872"/>
                    <a:pt x="2372437" y="13114"/>
                  </a:cubicBezTo>
                  <a:lnTo>
                    <a:pt x="2372437" y="179905"/>
                  </a:lnTo>
                  <a:cubicBezTo>
                    <a:pt x="2372437" y="183384"/>
                    <a:pt x="2371055" y="186719"/>
                    <a:pt x="2368596" y="189179"/>
                  </a:cubicBezTo>
                  <a:cubicBezTo>
                    <a:pt x="2366136" y="191638"/>
                    <a:pt x="2362800" y="193020"/>
                    <a:pt x="2359322" y="193020"/>
                  </a:cubicBezTo>
                  <a:lnTo>
                    <a:pt x="13114" y="193020"/>
                  </a:lnTo>
                  <a:cubicBezTo>
                    <a:pt x="5872" y="193020"/>
                    <a:pt x="0" y="187148"/>
                    <a:pt x="0" y="179905"/>
                  </a:cubicBezTo>
                  <a:lnTo>
                    <a:pt x="0" y="13114"/>
                  </a:lnTo>
                  <a:cubicBezTo>
                    <a:pt x="0" y="5872"/>
                    <a:pt x="5872" y="0"/>
                    <a:pt x="13114" y="0"/>
                  </a:cubicBezTo>
                  <a:close/>
                </a:path>
              </a:pathLst>
            </a:custGeom>
            <a:solidFill>
              <a:srgbClr val="E2EEFA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372437" cy="2501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06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문제 인식</a:t>
            </a:r>
            <a:endParaRPr lang="en-US" sz="4000" dirty="0"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77161" y="5867411"/>
            <a:ext cx="7509207" cy="52059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431"/>
              </a:lnSpc>
              <a:spcBef>
                <a:spcPct val="0"/>
              </a:spcBef>
            </a:pP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“ </a:t>
            </a:r>
            <a:r>
              <a:rPr lang="en-US" sz="3165" b="1" dirty="0" err="1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과연</a:t>
            </a: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3165" b="1" dirty="0" err="1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지금</a:t>
            </a: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3165" b="1" dirty="0" err="1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냉난방이</a:t>
            </a: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 꼭 </a:t>
            </a:r>
            <a:r>
              <a:rPr lang="en-US" sz="3165" b="1" dirty="0" err="1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필요한</a:t>
            </a: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3165" b="1" dirty="0" err="1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시기일까</a:t>
            </a:r>
            <a:r>
              <a:rPr lang="en-US" sz="3165" b="1" dirty="0">
                <a:solidFill>
                  <a:srgbClr val="101010"/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  <a:cs typeface="윤고딕"/>
                <a:sym typeface="윤고딕"/>
              </a:rPr>
              <a:t>? 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187B3-6CE3-D7E2-F8C1-ADF17B7E678F}"/>
              </a:ext>
            </a:extLst>
          </p:cNvPr>
          <p:cNvSpPr txBox="1"/>
          <p:nvPr/>
        </p:nvSpPr>
        <p:spPr>
          <a:xfrm>
            <a:off x="5467917" y="5254624"/>
            <a:ext cx="60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pixabay</a:t>
            </a:r>
            <a:endParaRPr lang="ko-KR" altLang="en-US" sz="1000" i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F4EA9-AE11-F07D-7F3C-C58DD1735CAA}"/>
              </a:ext>
            </a:extLst>
          </p:cNvPr>
          <p:cNvSpPr txBox="1"/>
          <p:nvPr/>
        </p:nvSpPr>
        <p:spPr>
          <a:xfrm>
            <a:off x="11367227" y="5254624"/>
            <a:ext cx="608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canva</a:t>
            </a:r>
            <a:endParaRPr lang="ko-KR" altLang="en-US" sz="1000" i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16988" y="5655479"/>
            <a:ext cx="809660" cy="887299"/>
          </a:xfrm>
          <a:custGeom>
            <a:avLst/>
            <a:gdLst/>
            <a:ahLst/>
            <a:cxnLst/>
            <a:rect l="l" t="t" r="r" b="b"/>
            <a:pathLst>
              <a:path w="1214490" h="1330948">
                <a:moveTo>
                  <a:pt x="0" y="0"/>
                </a:moveTo>
                <a:lnTo>
                  <a:pt x="1214490" y="0"/>
                </a:lnTo>
                <a:lnTo>
                  <a:pt x="1214490" y="1330948"/>
                </a:lnTo>
                <a:lnTo>
                  <a:pt x="0" y="1330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6500" y="920750"/>
            <a:ext cx="9906000" cy="590550"/>
          </a:xfrm>
          <a:prstGeom prst="rect">
            <a:avLst/>
          </a:prstGeom>
        </p:spPr>
        <p:txBody>
          <a:bodyPr lIns="0" tIns="42385" rIns="0" bIns="42385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수도권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쏠림현상에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따른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 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교통량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인한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탄소배출량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증가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배경 및 필요성・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051050"/>
            <a:ext cx="4356100" cy="3860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909050" y="6654800"/>
            <a:ext cx="27813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40">
                <a:solidFill>
                  <a:srgbClr val="787878"/>
                </a:solidFill>
                <a:latin typeface="Pretendard Regular"/>
                <a:ea typeface="Pretendard Regular"/>
                <a:cs typeface="Pretendard Regular"/>
              </a:rPr>
              <a:t>사진 출처 : https://www.ecotiger.co.kr/news/articleView.html?idxno=19486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B3ED226B-DF6B-B2C5-3289-45F0278BEA4D}"/>
              </a:ext>
            </a:extLst>
          </p:cNvPr>
          <p:cNvSpPr txBox="1"/>
          <p:nvPr/>
        </p:nvSpPr>
        <p:spPr>
          <a:xfrm>
            <a:off x="965200" y="3543300"/>
            <a:ext cx="5130800" cy="31115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기존에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있던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시스템에서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새로운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가치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창출을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통한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변화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추구</a:t>
            </a:r>
            <a:endParaRPr lang="en-US" altLang="ko-KR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2C1DF6E-C154-F691-BFBF-49F0EDFFF20F}"/>
              </a:ext>
            </a:extLst>
          </p:cNvPr>
          <p:cNvSpPr txBox="1"/>
          <p:nvPr/>
        </p:nvSpPr>
        <p:spPr>
          <a:xfrm>
            <a:off x="952500" y="3937000"/>
            <a:ext cx="5236592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기후위기라는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시사점이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전인류에게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문제점으로써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인식되지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못한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 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현재로써는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 </a:t>
            </a: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경제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산업분야의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한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분야에만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변화를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줘도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반발력은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어마무시할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것이다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 </a:t>
            </a: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우리는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대한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돌파구를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찾기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위해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노력해야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한다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FFCDC76-403F-3EAC-D173-7540667AA670}"/>
              </a:ext>
            </a:extLst>
          </p:cNvPr>
          <p:cNvSpPr txBox="1"/>
          <p:nvPr/>
        </p:nvSpPr>
        <p:spPr>
          <a:xfrm>
            <a:off x="965200" y="4984750"/>
            <a:ext cx="47180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그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해결책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중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하나가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탄소배출권거래제가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될 것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4BFB5975-011F-984A-A940-3CE6E9DC9C8B}"/>
              </a:ext>
            </a:extLst>
          </p:cNvPr>
          <p:cNvSpPr txBox="1"/>
          <p:nvPr/>
        </p:nvSpPr>
        <p:spPr>
          <a:xfrm>
            <a:off x="984250" y="5429250"/>
            <a:ext cx="5111750" cy="450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시스템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'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거래제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'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에서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돌파구를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찾는다면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Net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Zero를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비롯한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수도권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쏠림현상방지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등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다양한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나비효과를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기대할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수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있을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것이다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04E179F-0F57-C164-61F9-F3443291DFD2}"/>
              </a:ext>
            </a:extLst>
          </p:cNvPr>
          <p:cNvSpPr txBox="1"/>
          <p:nvPr/>
        </p:nvSpPr>
        <p:spPr>
          <a:xfrm>
            <a:off x="965200" y="2019300"/>
            <a:ext cx="4527550" cy="381000"/>
          </a:xfrm>
          <a:prstGeom prst="rect">
            <a:avLst/>
          </a:prstGeom>
        </p:spPr>
        <p:txBody>
          <a:bodyPr lIns="0" tIns="22013" rIns="0" bIns="22013" rtlCol="0" anchor="ctr"/>
          <a:lstStyle/>
          <a:p>
            <a:pPr>
              <a:lnSpc>
                <a:spcPct val="99600"/>
              </a:lnSpc>
            </a:pP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시민들의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생활범위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확대로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인한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전력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사용량</a:t>
            </a:r>
            <a:r>
              <a:rPr lang="en-US" altLang="ko-KR" sz="1733" dirty="0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altLang="ko-KR" sz="1733" dirty="0" err="1">
                <a:solidFill>
                  <a:srgbClr val="0061F0"/>
                </a:solidFill>
                <a:latin typeface="Pretendard Bold"/>
                <a:ea typeface="Pretendard Bold"/>
                <a:cs typeface="Pretendard Bold"/>
              </a:rPr>
              <a:t>증가</a:t>
            </a:r>
            <a:endParaRPr lang="en-US" altLang="ko-KR" sz="1733" dirty="0">
              <a:solidFill>
                <a:srgbClr val="0061F0"/>
              </a:solidFill>
              <a:latin typeface="Pretendard Bold"/>
              <a:ea typeface="Pretendard Bold"/>
              <a:cs typeface="Pretendard Bold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762292F-C3F7-A8C2-626D-0CD319BAE27F}"/>
              </a:ext>
            </a:extLst>
          </p:cNvPr>
          <p:cNvSpPr txBox="1"/>
          <p:nvPr/>
        </p:nvSpPr>
        <p:spPr>
          <a:xfrm>
            <a:off x="984250" y="2444750"/>
            <a:ext cx="585348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통계에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따르면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서울시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지하철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노선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및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역수는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해가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거듭될수록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증가하고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그리고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이는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직간접적인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탄소배출량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증가를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의미하고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, 이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원인에는</a:t>
            </a:r>
            <a:endParaRPr lang="en-US" sz="1400" dirty="0">
              <a:solidFill>
                <a:srgbClr val="595959"/>
              </a:solidFill>
              <a:latin typeface="Pretendard Light"/>
              <a:ea typeface="Pretendard Light"/>
              <a:cs typeface="Pretendard Light"/>
            </a:endParaRPr>
          </a:p>
          <a:p>
            <a:pPr lvl="0">
              <a:lnSpc>
                <a:spcPct val="116199"/>
              </a:lnSpc>
            </a:pP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출퇴근이라는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간접적인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요소가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다수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포함돼있다</a:t>
            </a:r>
            <a:r>
              <a:rPr lang="en-US" sz="1400" dirty="0">
                <a:solidFill>
                  <a:srgbClr val="595959"/>
                </a:solidFill>
                <a:latin typeface="Pretendard Light"/>
                <a:ea typeface="Pretendard Light"/>
                <a:cs typeface="Pretendard Light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5" name="Freeform 5"/>
          <p:cNvSpPr/>
          <p:nvPr/>
        </p:nvSpPr>
        <p:spPr>
          <a:xfrm>
            <a:off x="1803250" y="1764394"/>
            <a:ext cx="8585501" cy="3121417"/>
          </a:xfrm>
          <a:custGeom>
            <a:avLst/>
            <a:gdLst/>
            <a:ahLst/>
            <a:cxnLst/>
            <a:rect l="l" t="t" r="r" b="b"/>
            <a:pathLst>
              <a:path w="12878252" h="4682125">
                <a:moveTo>
                  <a:pt x="0" y="0"/>
                </a:moveTo>
                <a:lnTo>
                  <a:pt x="12878252" y="0"/>
                </a:lnTo>
                <a:lnTo>
                  <a:pt x="12878252" y="4682126"/>
                </a:lnTo>
                <a:lnTo>
                  <a:pt x="0" y="4682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7" t="-694" r="-947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3963582" y="5570919"/>
            <a:ext cx="4273182" cy="638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  <a:spcBef>
                <a:spcPct val="0"/>
              </a:spcBef>
            </a:pPr>
            <a:r>
              <a:rPr lang="en-US" sz="3876" b="1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“ </a:t>
            </a:r>
            <a:r>
              <a:rPr lang="en-US" sz="3876" b="1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고정식</a:t>
            </a:r>
            <a:r>
              <a:rPr lang="en-US" sz="3876" b="1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3876" b="1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난방</a:t>
            </a:r>
            <a:r>
              <a:rPr lang="en-US" sz="3876" b="1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 </a:t>
            </a:r>
            <a:r>
              <a:rPr lang="ko-KR" altLang="en-US" sz="3876" b="1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운영 </a:t>
            </a:r>
            <a:r>
              <a:rPr lang="en-US" sz="3876" b="1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”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BA63585-43D7-17E9-F342-13C64DFB879C}"/>
              </a:ext>
            </a:extLst>
          </p:cNvPr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 dirty="0" err="1">
                <a:sym typeface="Montserrat Bold"/>
              </a:rPr>
              <a:t>문제</a:t>
            </a:r>
            <a:r>
              <a:rPr lang="en-US" sz="4000" dirty="0">
                <a:sym typeface="Montserrat Bold"/>
              </a:rPr>
              <a:t> </a:t>
            </a:r>
            <a:r>
              <a:rPr lang="en-US" sz="4000" dirty="0" err="1">
                <a:sym typeface="Montserrat Bold"/>
              </a:rPr>
              <a:t>인식</a:t>
            </a:r>
            <a:endParaRPr lang="en-US" sz="4000" dirty="0">
              <a:sym typeface="Montserrat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C957F-FDCD-C557-191E-DAE01C2E2687}"/>
              </a:ext>
            </a:extLst>
          </p:cNvPr>
          <p:cNvSpPr txBox="1"/>
          <p:nvPr/>
        </p:nvSpPr>
        <p:spPr>
          <a:xfrm>
            <a:off x="8363364" y="4885811"/>
            <a:ext cx="28634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https://www.inha.ac.kr/kr/950/subview.do</a:t>
            </a:r>
            <a:endParaRPr lang="ko-KR" altLang="en-US" sz="1000" i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3876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Freeform 6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9" name="Freeform 9"/>
          <p:cNvSpPr/>
          <p:nvPr/>
        </p:nvSpPr>
        <p:spPr>
          <a:xfrm>
            <a:off x="1357460" y="2170131"/>
            <a:ext cx="3788386" cy="3567947"/>
          </a:xfrm>
          <a:custGeom>
            <a:avLst/>
            <a:gdLst/>
            <a:ahLst/>
            <a:cxnLst/>
            <a:rect l="l" t="t" r="r" b="b"/>
            <a:pathLst>
              <a:path w="5682579" h="5351921">
                <a:moveTo>
                  <a:pt x="0" y="0"/>
                </a:moveTo>
                <a:lnTo>
                  <a:pt x="5682579" y="0"/>
                </a:lnTo>
                <a:lnTo>
                  <a:pt x="5682579" y="5351921"/>
                </a:lnTo>
                <a:lnTo>
                  <a:pt x="0" y="5351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16" t="-9610" r="-1616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0" name="Freeform 10"/>
          <p:cNvSpPr/>
          <p:nvPr/>
        </p:nvSpPr>
        <p:spPr>
          <a:xfrm>
            <a:off x="1981056" y="1715349"/>
            <a:ext cx="942973" cy="735519"/>
          </a:xfrm>
          <a:custGeom>
            <a:avLst/>
            <a:gdLst/>
            <a:ahLst/>
            <a:cxnLst/>
            <a:rect l="l" t="t" r="r" b="b"/>
            <a:pathLst>
              <a:path w="1414460" h="1103278">
                <a:moveTo>
                  <a:pt x="0" y="0"/>
                </a:moveTo>
                <a:lnTo>
                  <a:pt x="1414459" y="0"/>
                </a:lnTo>
                <a:lnTo>
                  <a:pt x="1414459" y="1103278"/>
                </a:lnTo>
                <a:lnTo>
                  <a:pt x="0" y="1103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1" name="Freeform 11"/>
          <p:cNvSpPr/>
          <p:nvPr/>
        </p:nvSpPr>
        <p:spPr>
          <a:xfrm>
            <a:off x="3410058" y="1715349"/>
            <a:ext cx="942973" cy="735519"/>
          </a:xfrm>
          <a:custGeom>
            <a:avLst/>
            <a:gdLst/>
            <a:ahLst/>
            <a:cxnLst/>
            <a:rect l="l" t="t" r="r" b="b"/>
            <a:pathLst>
              <a:path w="1414460" h="1103278">
                <a:moveTo>
                  <a:pt x="0" y="0"/>
                </a:moveTo>
                <a:lnTo>
                  <a:pt x="1414459" y="0"/>
                </a:lnTo>
                <a:lnTo>
                  <a:pt x="1414459" y="1103278"/>
                </a:lnTo>
                <a:lnTo>
                  <a:pt x="0" y="1103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388925" y="2148522"/>
            <a:ext cx="4398923" cy="755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학교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건물은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날씨와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상관없이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3130"/>
              </a:lnSpc>
            </a:pP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냉방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,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난방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,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환기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등이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일정하게</a:t>
            </a:r>
            <a:r>
              <a:rPr lang="en-US" sz="195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5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가동</a:t>
            </a:r>
            <a:endParaRPr lang="en-US" sz="1956" dirty="0">
              <a:solidFill>
                <a:srgbClr val="10101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14937" y="5827552"/>
            <a:ext cx="2473431" cy="260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&lt;</a:t>
            </a:r>
            <a:r>
              <a:rPr lang="en-US" sz="1600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캠퍼스</a:t>
            </a:r>
            <a:r>
              <a:rPr lang="en-US" sz="1600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 내 </a:t>
            </a:r>
            <a:r>
              <a:rPr lang="en-US" sz="1600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강의실</a:t>
            </a:r>
            <a:r>
              <a:rPr lang="en-US" sz="1600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 </a:t>
            </a:r>
            <a:r>
              <a:rPr lang="en-US" sz="1600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이미지</a:t>
            </a:r>
            <a:r>
              <a:rPr lang="en-US" sz="1600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 Bold"/>
                <a:sym typeface="무궁화 고딕 Bold"/>
              </a:rPr>
              <a:t>&gt;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06561" y="4758279"/>
            <a:ext cx="5604228" cy="664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9"/>
              </a:lnSpc>
              <a:spcBef>
                <a:spcPct val="0"/>
              </a:spcBef>
            </a:pP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특히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여름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,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겨울철과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같은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기온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급변</a:t>
            </a:r>
            <a:r>
              <a:rPr lang="en-US" sz="190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시기에</a:t>
            </a:r>
            <a:endParaRPr lang="en-US" sz="190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"/>
              <a:sym typeface="Montserrat"/>
            </a:endParaRPr>
          </a:p>
          <a:p>
            <a:pPr algn="ctr">
              <a:lnSpc>
                <a:spcPts val="2669"/>
              </a:lnSpc>
              <a:spcBef>
                <a:spcPct val="0"/>
              </a:spcBef>
            </a:pPr>
            <a:r>
              <a:rPr lang="en-US" sz="1907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냉난방</a:t>
            </a:r>
            <a:r>
              <a:rPr lang="en-US" sz="1907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과다</a:t>
            </a:r>
            <a:r>
              <a:rPr lang="en-US" sz="1907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사용으로</a:t>
            </a:r>
            <a:r>
              <a:rPr lang="en-US" sz="1907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탄소</a:t>
            </a:r>
            <a:r>
              <a:rPr lang="en-US" sz="1907" b="1" dirty="0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저감</a:t>
            </a:r>
            <a:r>
              <a:rPr lang="en-US" sz="1907" b="1" dirty="0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목표</a:t>
            </a:r>
            <a:r>
              <a:rPr lang="en-US" sz="1907" b="1" dirty="0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FF751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달성</a:t>
            </a:r>
            <a:r>
              <a:rPr lang="en-US" sz="1907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이</a:t>
            </a:r>
            <a:r>
              <a:rPr lang="en-US" sz="1907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907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어렵다</a:t>
            </a:r>
            <a:r>
              <a:rPr lang="en-US" sz="1907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 rot="-5400000" flipH="1" flipV="1">
            <a:off x="8485621" y="3253468"/>
            <a:ext cx="446107" cy="306062"/>
          </a:xfrm>
          <a:custGeom>
            <a:avLst/>
            <a:gdLst/>
            <a:ahLst/>
            <a:cxnLst/>
            <a:rect l="l" t="t" r="r" b="b"/>
            <a:pathLst>
              <a:path w="669160" h="423801">
                <a:moveTo>
                  <a:pt x="669160" y="423801"/>
                </a:moveTo>
                <a:lnTo>
                  <a:pt x="0" y="423801"/>
                </a:lnTo>
                <a:lnTo>
                  <a:pt x="0" y="0"/>
                </a:lnTo>
                <a:lnTo>
                  <a:pt x="669160" y="0"/>
                </a:lnTo>
                <a:lnTo>
                  <a:pt x="669160" y="42380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41715" y="3895537"/>
            <a:ext cx="5961376" cy="308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  <a:spcBef>
                <a:spcPct val="0"/>
              </a:spcBef>
            </a:pP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불필요한</a:t>
            </a:r>
            <a:r>
              <a:rPr lang="en-US" sz="1890" spc="96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에너지</a:t>
            </a:r>
            <a:r>
              <a:rPr lang="en-US" sz="1890" spc="96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낭비와</a:t>
            </a:r>
            <a:r>
              <a:rPr lang="en-US" sz="1890" spc="96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탄소배출이</a:t>
            </a:r>
            <a:r>
              <a:rPr lang="en-US" sz="1890" spc="96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지속적으로</a:t>
            </a:r>
            <a:r>
              <a:rPr lang="en-US" sz="1890" spc="96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 </a:t>
            </a:r>
            <a:r>
              <a:rPr lang="en-US" sz="1890" spc="96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발생</a:t>
            </a:r>
            <a:endParaRPr lang="en-US" sz="1890" spc="96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"/>
              <a:sym typeface="Montserra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C8CE515-A765-5946-E030-3E53D559C7AA}"/>
              </a:ext>
            </a:extLst>
          </p:cNvPr>
          <p:cNvSpPr txBox="1"/>
          <p:nvPr/>
        </p:nvSpPr>
        <p:spPr>
          <a:xfrm>
            <a:off x="1113096" y="430657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 dirty="0" err="1">
                <a:sym typeface="Montserrat Bold"/>
              </a:rPr>
              <a:t>문제</a:t>
            </a:r>
            <a:r>
              <a:rPr lang="en-US" sz="4000" dirty="0">
                <a:sym typeface="Montserrat Bold"/>
              </a:rPr>
              <a:t> </a:t>
            </a:r>
            <a:r>
              <a:rPr lang="en-US" sz="4000" dirty="0" err="1">
                <a:sym typeface="Montserrat Bold"/>
              </a:rPr>
              <a:t>인식</a:t>
            </a:r>
            <a:endParaRPr lang="en-US" sz="4000" dirty="0">
              <a:sym typeface="Montserrat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FC5F3E-33E9-8D1A-6FE5-ADD0294D7AC1}"/>
              </a:ext>
            </a:extLst>
          </p:cNvPr>
          <p:cNvSpPr txBox="1"/>
          <p:nvPr/>
        </p:nvSpPr>
        <p:spPr>
          <a:xfrm>
            <a:off x="174479" y="311986"/>
            <a:ext cx="369332" cy="238635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GET YOUR NET ZERO FUTURE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BD8CEF-A413-41FF-D41E-F15D9A98D658}"/>
              </a:ext>
            </a:extLst>
          </p:cNvPr>
          <p:cNvSpPr txBox="1"/>
          <p:nvPr/>
        </p:nvSpPr>
        <p:spPr>
          <a:xfrm>
            <a:off x="1357460" y="5691529"/>
            <a:ext cx="5967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canva</a:t>
            </a:r>
            <a:endParaRPr lang="ko-KR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6258BD70-9E8D-809A-4BA5-7C6ACB339271}"/>
              </a:ext>
            </a:extLst>
          </p:cNvPr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17EF315-0B1A-379C-C49B-15D976936DF8}"/>
                </a:ext>
              </a:extLst>
            </p:cNvPr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3876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0CEE167-15EF-97DC-4712-29A3E86E3063}"/>
                </a:ext>
              </a:extLst>
            </p:cNvPr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0120F12A-7FD7-29D0-8C1D-A54C08C1AB73}"/>
              </a:ext>
            </a:extLst>
          </p:cNvPr>
          <p:cNvSpPr txBox="1"/>
          <p:nvPr/>
        </p:nvSpPr>
        <p:spPr>
          <a:xfrm>
            <a:off x="1113096" y="430657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문제 인식</a:t>
            </a:r>
            <a:endParaRPr lang="en-US" sz="4000" dirty="0">
              <a:sym typeface="Montserrat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03B31-F5F2-5C07-5BA2-949FDE96C289}"/>
              </a:ext>
            </a:extLst>
          </p:cNvPr>
          <p:cNvSpPr txBox="1"/>
          <p:nvPr/>
        </p:nvSpPr>
        <p:spPr>
          <a:xfrm>
            <a:off x="-10187" y="311986"/>
            <a:ext cx="553998" cy="2376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Montserrat"/>
              </a:rPr>
              <a:t>GET YOUR NET ZERO FUTURE</a:t>
            </a:r>
          </a:p>
          <a:p>
            <a:endParaRPr lang="ko-KR" altLang="en-US" sz="1200" spc="49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B1FAAD7-FEE8-40E1-4791-F6B7255F2F64}"/>
              </a:ext>
            </a:extLst>
          </p:cNvPr>
          <p:cNvSpPr txBox="1"/>
          <p:nvPr/>
        </p:nvSpPr>
        <p:spPr>
          <a:xfrm>
            <a:off x="2740209" y="5878620"/>
            <a:ext cx="6965582" cy="638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  <a:spcBef>
                <a:spcPct val="0"/>
              </a:spcBef>
            </a:pPr>
            <a:r>
              <a:rPr lang="ko-KR" altLang="en-US" sz="387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 Semi-Bold"/>
                <a:sym typeface="윤고딕 Semi-Bold"/>
              </a:rPr>
              <a:t>판단에 필요한 정보가 없는 구조</a:t>
            </a:r>
            <a:endParaRPr lang="en-US" sz="3876" dirty="0">
              <a:solidFill>
                <a:srgbClr val="10101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 Semi-Bold"/>
              <a:sym typeface="윤고딕 Semi-Bold"/>
            </a:endParaRPr>
          </a:p>
        </p:txBody>
      </p:sp>
      <p:pic>
        <p:nvPicPr>
          <p:cNvPr id="22" name="그림 21" descr="스크린샷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111B05-8E99-0D7C-F374-19998FD4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381058"/>
            <a:ext cx="5943600" cy="4193025"/>
          </a:xfrm>
          <a:prstGeom prst="rect">
            <a:avLst/>
          </a:prstGeom>
        </p:spPr>
      </p:pic>
      <p:sp>
        <p:nvSpPr>
          <p:cNvPr id="23" name="십자형 22">
            <a:extLst>
              <a:ext uri="{FF2B5EF4-FFF2-40B4-BE49-F238E27FC236}">
                <a16:creationId xmlns:a16="http://schemas.microsoft.com/office/drawing/2014/main" id="{B6486A3F-0728-A34E-5EF3-F709B5AE65BB}"/>
              </a:ext>
            </a:extLst>
          </p:cNvPr>
          <p:cNvSpPr/>
          <p:nvPr/>
        </p:nvSpPr>
        <p:spPr>
          <a:xfrm rot="2548570">
            <a:off x="7219056" y="2448957"/>
            <a:ext cx="1186109" cy="1229403"/>
          </a:xfrm>
          <a:prstGeom prst="plus">
            <a:avLst>
              <a:gd name="adj" fmla="val 4342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11BFFE68-BECB-ECF4-92A8-4524B7695D49}"/>
              </a:ext>
            </a:extLst>
          </p:cNvPr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140E2170-932E-658D-363B-2E7FF6440520}"/>
              </a:ext>
            </a:extLst>
          </p:cNvPr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F51DFE-5A62-1C1F-8A8E-26FEA117DEAC}"/>
              </a:ext>
            </a:extLst>
          </p:cNvPr>
          <p:cNvSpPr txBox="1"/>
          <p:nvPr/>
        </p:nvSpPr>
        <p:spPr>
          <a:xfrm>
            <a:off x="8744377" y="5510908"/>
            <a:ext cx="471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canva</a:t>
            </a:r>
            <a:endParaRPr lang="ko-KR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837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스크린샷, 하늘, 레드, 풍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9B79FE-8703-444A-9034-ADD00665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64" y="1445127"/>
            <a:ext cx="5436137" cy="362267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9998EA13-C273-BE6F-EA5C-A6C68B425019}"/>
              </a:ext>
            </a:extLst>
          </p:cNvPr>
          <p:cNvSpPr txBox="1"/>
          <p:nvPr/>
        </p:nvSpPr>
        <p:spPr>
          <a:xfrm>
            <a:off x="7643636" y="5460917"/>
            <a:ext cx="2847791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z="4000" dirty="0">
                <a:sym typeface="윤고딕 Semi-Bold"/>
              </a:rPr>
              <a:t>탄소 </a:t>
            </a:r>
            <a:r>
              <a:rPr lang="ko-KR" altLang="en-US" sz="4000">
                <a:sym typeface="윤고딕 Semi-Bold"/>
              </a:rPr>
              <a:t>저감 </a:t>
            </a:r>
            <a:r>
              <a:rPr lang="en-US" altLang="ko-KR" sz="4000">
                <a:sym typeface="윤고딕 Semi-Bold"/>
              </a:rPr>
              <a:t>X</a:t>
            </a:r>
            <a:endParaRPr lang="en-US" sz="4000" dirty="0">
              <a:sym typeface="윤고딕 Semi-Bold"/>
            </a:endParaRPr>
          </a:p>
        </p:txBody>
      </p:sp>
      <p:pic>
        <p:nvPicPr>
          <p:cNvPr id="12" name="그림 11" descr="소형 형광등, 전구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3C309F-57D8-7C07-BB8A-1036F7C3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445126"/>
            <a:ext cx="5436137" cy="362267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A688649-975D-36C1-E29F-C39F2021A2A6}"/>
              </a:ext>
            </a:extLst>
          </p:cNvPr>
          <p:cNvSpPr txBox="1"/>
          <p:nvPr/>
        </p:nvSpPr>
        <p:spPr>
          <a:xfrm>
            <a:off x="1828801" y="5440864"/>
            <a:ext cx="2847791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 algn="ctr"/>
            <a:r>
              <a:rPr lang="ko-KR" altLang="en-US" sz="4000">
                <a:sym typeface="윤고딕 Semi-Bold"/>
              </a:rPr>
              <a:t>에너지 낭비</a:t>
            </a:r>
            <a:endParaRPr lang="en-US" sz="4000" dirty="0">
              <a:sym typeface="윤고딕 Semi-Bold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05F510A-31B2-5E39-7B3A-54BEC1500548}"/>
              </a:ext>
            </a:extLst>
          </p:cNvPr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C76821B-9EEA-0E63-5C8F-1EE733B8354E}"/>
              </a:ext>
            </a:extLst>
          </p:cNvPr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50C1FF-45D1-5A83-5A1E-59953B0D03CB}"/>
              </a:ext>
            </a:extLst>
          </p:cNvPr>
          <p:cNvSpPr txBox="1"/>
          <p:nvPr/>
        </p:nvSpPr>
        <p:spPr>
          <a:xfrm>
            <a:off x="5371197" y="5038890"/>
            <a:ext cx="724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pixabay</a:t>
            </a:r>
            <a:endParaRPr lang="ko-KR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F4414-49A8-2E60-32D8-2ED31AB4C336}"/>
              </a:ext>
            </a:extLst>
          </p:cNvPr>
          <p:cNvSpPr txBox="1"/>
          <p:nvPr/>
        </p:nvSpPr>
        <p:spPr>
          <a:xfrm>
            <a:off x="11193514" y="5038889"/>
            <a:ext cx="724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pixabay</a:t>
            </a:r>
            <a:endParaRPr lang="ko-KR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4672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4375902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피드백 반영 요소</a:t>
            </a:r>
            <a:endParaRPr lang="en-US" sz="4000" dirty="0">
              <a:sym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43792" y="2071378"/>
            <a:ext cx="3561797" cy="3213130"/>
            <a:chOff x="0" y="0"/>
            <a:chExt cx="1407130" cy="1269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15102" y="2071378"/>
            <a:ext cx="3561797" cy="3213130"/>
            <a:chOff x="0" y="0"/>
            <a:chExt cx="1407130" cy="1269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6411" y="2071378"/>
            <a:ext cx="3561797" cy="3213130"/>
            <a:chOff x="0" y="0"/>
            <a:chExt cx="1407130" cy="12693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>
                <a:latin typeface="나눔고딕 Light" panose="020D0904000000000000" pitchFamily="50" charset="-127"/>
                <a:ea typeface="나눔고딕 Light" panose="020D0904000000000000" pitchFamily="50" charset="-127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 Light" panose="020D0904000000000000" pitchFamily="50" charset="-127"/>
                <a:ea typeface="나눔고딕 Light" panose="020D0904000000000000" pitchFamily="50" charset="-127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58784" y="3763212"/>
            <a:ext cx="2531813" cy="1265217"/>
          </a:xfrm>
          <a:custGeom>
            <a:avLst/>
            <a:gdLst/>
            <a:ahLst/>
            <a:cxnLst/>
            <a:rect l="l" t="t" r="r" b="b"/>
            <a:pathLst>
              <a:path w="3797720" h="1897826">
                <a:moveTo>
                  <a:pt x="0" y="0"/>
                </a:moveTo>
                <a:lnTo>
                  <a:pt x="3797720" y="0"/>
                </a:lnTo>
                <a:lnTo>
                  <a:pt x="3797720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190" b="-4382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5" name="Freeform 15"/>
          <p:cNvSpPr/>
          <p:nvPr/>
        </p:nvSpPr>
        <p:spPr>
          <a:xfrm>
            <a:off x="8607149" y="3727191"/>
            <a:ext cx="2611660" cy="1265217"/>
          </a:xfrm>
          <a:custGeom>
            <a:avLst/>
            <a:gdLst/>
            <a:ahLst/>
            <a:cxnLst/>
            <a:rect l="l" t="t" r="r" b="b"/>
            <a:pathLst>
              <a:path w="3917490" h="1897826">
                <a:moveTo>
                  <a:pt x="0" y="0"/>
                </a:moveTo>
                <a:lnTo>
                  <a:pt x="3917490" y="0"/>
                </a:lnTo>
                <a:lnTo>
                  <a:pt x="3917490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44" t="-25210" r="-1844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6" name="Freeform 16"/>
          <p:cNvSpPr/>
          <p:nvPr/>
        </p:nvSpPr>
        <p:spPr>
          <a:xfrm>
            <a:off x="4835461" y="3727191"/>
            <a:ext cx="2500667" cy="1265217"/>
          </a:xfrm>
          <a:custGeom>
            <a:avLst/>
            <a:gdLst/>
            <a:ahLst/>
            <a:cxnLst/>
            <a:rect l="l" t="t" r="r" b="b"/>
            <a:pathLst>
              <a:path w="3751001" h="1897826">
                <a:moveTo>
                  <a:pt x="0" y="0"/>
                </a:moveTo>
                <a:lnTo>
                  <a:pt x="3751001" y="0"/>
                </a:lnTo>
                <a:lnTo>
                  <a:pt x="3751001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237" b="-20647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1332454" y="2323173"/>
            <a:ext cx="2020346" cy="2608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외부</a:t>
            </a:r>
            <a:r>
              <a:rPr lang="en-US" sz="1600" dirty="0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 </a:t>
            </a:r>
            <a:r>
              <a:rPr lang="en-US" sz="1600" dirty="0" err="1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기상데이터의</a:t>
            </a:r>
            <a:r>
              <a:rPr lang="en-US" sz="1600" dirty="0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 </a:t>
            </a:r>
            <a:r>
              <a:rPr lang="en-US" sz="1600" dirty="0" err="1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한계</a:t>
            </a:r>
            <a:endParaRPr lang="en-US" sz="1600" dirty="0">
              <a:solidFill>
                <a:srgbClr val="2A84BD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 Bold"/>
              <a:sym typeface="Montserra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717618" y="2323173"/>
            <a:ext cx="2785817" cy="2608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자동제어 비용 문제 &amp; 민원 발생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48929" y="2323173"/>
            <a:ext cx="1259118" cy="26084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2A84B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기상 변화 문제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1665" y="2800562"/>
            <a:ext cx="2926051" cy="70936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599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</a:defRPr>
            </a:lvl1pPr>
          </a:lstStyle>
          <a:p>
            <a:r>
              <a:rPr lang="en-US" sz="1066">
                <a:sym typeface="윤고딕"/>
              </a:rPr>
              <a:t>기상청에서 제공하는 </a:t>
            </a:r>
            <a:r>
              <a:rPr lang="en-US" sz="1066" dirty="0" err="1">
                <a:sym typeface="윤고딕"/>
              </a:rPr>
              <a:t>온</a:t>
            </a:r>
            <a:r>
              <a:rPr lang="en-US" sz="1066" err="1">
                <a:sym typeface="윤고딕"/>
              </a:rPr>
              <a:t>·</a:t>
            </a:r>
            <a:r>
              <a:rPr lang="en-US" sz="1066">
                <a:sym typeface="윤고딕"/>
              </a:rPr>
              <a:t>습도 정보는 외기 조건을</a:t>
            </a:r>
            <a:r>
              <a:rPr lang="en-US" sz="1066" dirty="0">
                <a:sym typeface="윤고딕"/>
              </a:rPr>
              <a:t> </a:t>
            </a:r>
          </a:p>
          <a:p>
            <a:r>
              <a:rPr lang="en-US" sz="1066">
                <a:sym typeface="윤고딕"/>
              </a:rPr>
              <a:t>기반으로 하기 때문에, 건물 내부에서 이용자가 체감하는 온열환경과는 차이가 존재할</a:t>
            </a:r>
            <a:r>
              <a:rPr lang="en-US" sz="1066" dirty="0">
                <a:sym typeface="윤고딕"/>
              </a:rPr>
              <a:t> </a:t>
            </a:r>
            <a:r>
              <a:rPr lang="en-US" sz="1066">
                <a:sym typeface="윤고딕"/>
              </a:rPr>
              <a:t>수 있다</a:t>
            </a:r>
            <a:r>
              <a:rPr lang="en-US" sz="1066" dirty="0">
                <a:sym typeface="윤고딕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04284" y="2923576"/>
            <a:ext cx="2926051" cy="463332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기상은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하루에도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많이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바뀌어서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기상데이터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기반을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하기에는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실효성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낮을</a:t>
            </a:r>
            <a:r>
              <a:rPr lang="en-US" sz="1066" dirty="0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수 </a:t>
            </a:r>
            <a:r>
              <a:rPr lang="en-US" sz="1066" dirty="0" err="1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있음</a:t>
            </a:r>
            <a:endParaRPr lang="en-US" sz="1066" dirty="0">
              <a:solidFill>
                <a:srgbClr val="10101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632975" y="2923576"/>
            <a:ext cx="2926051" cy="463332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599">
                <a:solidFill>
                  <a:srgbClr val="10101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</a:defRPr>
            </a:lvl1pPr>
          </a:lstStyle>
          <a:p>
            <a:r>
              <a:rPr lang="en-US" sz="1066">
                <a:sym typeface="윤고딕"/>
              </a:rPr>
              <a:t>체감하는 온도가 사람마다 달라서</a:t>
            </a:r>
            <a:r>
              <a:rPr lang="en-US" sz="1066" dirty="0">
                <a:sym typeface="윤고딕"/>
              </a:rPr>
              <a:t>,</a:t>
            </a:r>
          </a:p>
          <a:p>
            <a:r>
              <a:rPr lang="en-US" sz="1066">
                <a:sym typeface="윤고딕"/>
              </a:rPr>
              <a:t>민원 발생 가능성 존재함.</a:t>
            </a:r>
            <a:endParaRPr lang="en-US" sz="1066" dirty="0">
              <a:sym typeface="윤고딕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E0371E-2887-F904-D6DF-27600E7E6D4B}"/>
              </a:ext>
            </a:extLst>
          </p:cNvPr>
          <p:cNvSpPr txBox="1"/>
          <p:nvPr/>
        </p:nvSpPr>
        <p:spPr>
          <a:xfrm>
            <a:off x="979168" y="5003800"/>
            <a:ext cx="1278341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7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canva</a:t>
            </a:r>
            <a:r>
              <a:rPr lang="en-US" altLang="ko-KR" sz="6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@towfiqu</a:t>
            </a:r>
            <a:endParaRPr lang="ko-KR" altLang="en-US" sz="667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85ADC5-B19F-AC74-7EC5-2E2D0642C507}"/>
              </a:ext>
            </a:extLst>
          </p:cNvPr>
          <p:cNvSpPr txBox="1"/>
          <p:nvPr/>
        </p:nvSpPr>
        <p:spPr>
          <a:xfrm>
            <a:off x="4826496" y="4967018"/>
            <a:ext cx="1154841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7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canva</a:t>
            </a:r>
            <a:r>
              <a:rPr lang="en-US" altLang="ko-KR" sz="6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@pexels</a:t>
            </a:r>
            <a:endParaRPr lang="ko-KR" altLang="en-US" sz="667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8A0648-8CCD-58C9-FE6F-92A132B6E6C0}"/>
              </a:ext>
            </a:extLst>
          </p:cNvPr>
          <p:cNvSpPr txBox="1"/>
          <p:nvPr/>
        </p:nvSpPr>
        <p:spPr>
          <a:xfrm>
            <a:off x="8567783" y="4967018"/>
            <a:ext cx="3251200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6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https://www.kma.go.kr/metropolitan/html/main/index.jsp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543792" y="2071378"/>
            <a:ext cx="3561797" cy="3213130"/>
            <a:chOff x="0" y="0"/>
            <a:chExt cx="1407130" cy="1269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15102" y="2071378"/>
            <a:ext cx="3561797" cy="3213130"/>
            <a:chOff x="0" y="0"/>
            <a:chExt cx="1407130" cy="1269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6411" y="2071378"/>
            <a:ext cx="3561797" cy="3213130"/>
            <a:chOff x="0" y="0"/>
            <a:chExt cx="1407130" cy="12693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7130" cy="1269385"/>
            </a:xfrm>
            <a:custGeom>
              <a:avLst/>
              <a:gdLst/>
              <a:ahLst/>
              <a:cxnLst/>
              <a:rect l="l" t="t" r="r" b="b"/>
              <a:pathLst>
                <a:path w="1407130" h="1269385">
                  <a:moveTo>
                    <a:pt x="0" y="0"/>
                  </a:moveTo>
                  <a:lnTo>
                    <a:pt x="1407130" y="0"/>
                  </a:lnTo>
                  <a:lnTo>
                    <a:pt x="1407130" y="1269385"/>
                  </a:lnTo>
                  <a:lnTo>
                    <a:pt x="0" y="1269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E3876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07130" cy="13074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58784" y="3763212"/>
            <a:ext cx="2531813" cy="1265217"/>
          </a:xfrm>
          <a:custGeom>
            <a:avLst/>
            <a:gdLst/>
            <a:ahLst/>
            <a:cxnLst/>
            <a:rect l="l" t="t" r="r" b="b"/>
            <a:pathLst>
              <a:path w="3797720" h="1897826">
                <a:moveTo>
                  <a:pt x="0" y="0"/>
                </a:moveTo>
                <a:lnTo>
                  <a:pt x="3797720" y="0"/>
                </a:lnTo>
                <a:lnTo>
                  <a:pt x="3797720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190" b="-4382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5" name="Freeform 15"/>
          <p:cNvSpPr/>
          <p:nvPr/>
        </p:nvSpPr>
        <p:spPr>
          <a:xfrm>
            <a:off x="8607149" y="3727191"/>
            <a:ext cx="2611660" cy="1265217"/>
          </a:xfrm>
          <a:custGeom>
            <a:avLst/>
            <a:gdLst/>
            <a:ahLst/>
            <a:cxnLst/>
            <a:rect l="l" t="t" r="r" b="b"/>
            <a:pathLst>
              <a:path w="3917490" h="1897826">
                <a:moveTo>
                  <a:pt x="0" y="0"/>
                </a:moveTo>
                <a:lnTo>
                  <a:pt x="3917490" y="0"/>
                </a:lnTo>
                <a:lnTo>
                  <a:pt x="3917490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44" t="-25210" r="-1844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6" name="Freeform 16"/>
          <p:cNvSpPr/>
          <p:nvPr/>
        </p:nvSpPr>
        <p:spPr>
          <a:xfrm>
            <a:off x="4835461" y="3727191"/>
            <a:ext cx="2500667" cy="1265217"/>
          </a:xfrm>
          <a:custGeom>
            <a:avLst/>
            <a:gdLst/>
            <a:ahLst/>
            <a:cxnLst/>
            <a:rect l="l" t="t" r="r" b="b"/>
            <a:pathLst>
              <a:path w="3751001" h="1897826">
                <a:moveTo>
                  <a:pt x="0" y="0"/>
                </a:moveTo>
                <a:lnTo>
                  <a:pt x="3751001" y="0"/>
                </a:lnTo>
                <a:lnTo>
                  <a:pt x="3751001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237" b="-20647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1332454" y="2319967"/>
            <a:ext cx="1984474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2A84B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외부 기상데이터의 한계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17618" y="2319967"/>
            <a:ext cx="2736354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2A84B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자동제어 비용 문제 &amp; 민원 발생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48929" y="2319967"/>
            <a:ext cx="1236762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2A84B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기상 변화 문제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1665" y="2907236"/>
            <a:ext cx="2926051" cy="70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8"/>
              </a:lnSpc>
            </a:pPr>
            <a:r>
              <a:rPr lang="en-US" sz="1066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기상청에서 제공하는 온·습도 정보는 외기 조건을 </a:t>
            </a:r>
          </a:p>
          <a:p>
            <a:pPr algn="ctr">
              <a:lnSpc>
                <a:spcPts val="1898"/>
              </a:lnSpc>
            </a:pPr>
            <a:r>
              <a:rPr lang="en-US" sz="1066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기반으로 하기 때문에, 건물 내부에서 이용자가 체감하는 온열환경과는 차이가 존재할 수 있다.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04284" y="2907236"/>
            <a:ext cx="2926051" cy="94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8"/>
              </a:lnSpc>
            </a:pP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기상은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하루에도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많이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바뀌어서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, </a:t>
            </a:r>
          </a:p>
          <a:p>
            <a:pPr algn="ctr">
              <a:lnSpc>
                <a:spcPts val="1898"/>
              </a:lnSpc>
            </a:pP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기상데이터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기반을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하기에는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실효성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낮을</a:t>
            </a:r>
            <a:r>
              <a:rPr lang="en-US" sz="1066" dirty="0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 수 </a:t>
            </a:r>
            <a:r>
              <a:rPr lang="en-US" sz="1066" dirty="0" err="1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있음</a:t>
            </a:r>
            <a:endParaRPr lang="en-US" sz="1066" dirty="0">
              <a:solidFill>
                <a:srgbClr val="101010"/>
              </a:solidFill>
              <a:latin typeface="윤고딕"/>
              <a:ea typeface="윤고딕"/>
              <a:cs typeface="윤고딕"/>
              <a:sym typeface="윤고딕"/>
            </a:endParaRPr>
          </a:p>
          <a:p>
            <a:pPr algn="ctr">
              <a:lnSpc>
                <a:spcPts val="1898"/>
              </a:lnSpc>
            </a:pPr>
            <a:endParaRPr lang="en-US" sz="1066" dirty="0">
              <a:solidFill>
                <a:srgbClr val="101010"/>
              </a:solidFill>
              <a:latin typeface="윤고딕"/>
              <a:ea typeface="윤고딕"/>
              <a:cs typeface="윤고딕"/>
              <a:sym typeface="윤고딕"/>
            </a:endParaRPr>
          </a:p>
          <a:p>
            <a:pPr algn="ctr">
              <a:lnSpc>
                <a:spcPts val="1898"/>
              </a:lnSpc>
            </a:pPr>
            <a:endParaRPr lang="en-US" sz="1066" dirty="0">
              <a:solidFill>
                <a:srgbClr val="101010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576845" y="3024711"/>
            <a:ext cx="2926051" cy="70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8"/>
              </a:lnSpc>
            </a:pPr>
            <a:r>
              <a:rPr lang="en-US" sz="1066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체감하는 온도가 사람마다 달라서,</a:t>
            </a:r>
          </a:p>
          <a:p>
            <a:pPr algn="ctr">
              <a:lnSpc>
                <a:spcPts val="1898"/>
              </a:lnSpc>
            </a:pPr>
            <a:r>
              <a:rPr lang="en-US" sz="1066">
                <a:solidFill>
                  <a:srgbClr val="101010"/>
                </a:solidFill>
                <a:latin typeface="윤고딕"/>
                <a:ea typeface="윤고딕"/>
                <a:cs typeface="윤고딕"/>
                <a:sym typeface="윤고딕"/>
              </a:rPr>
              <a:t>민원 발생 가능성 존재함.</a:t>
            </a:r>
          </a:p>
          <a:p>
            <a:pPr algn="ctr">
              <a:lnSpc>
                <a:spcPts val="1898"/>
              </a:lnSpc>
            </a:pPr>
            <a:endParaRPr lang="en-US" sz="1066">
              <a:solidFill>
                <a:srgbClr val="101010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-77299" y="-91951"/>
            <a:ext cx="12370899" cy="7178551"/>
            <a:chOff x="0" y="0"/>
            <a:chExt cx="5203658" cy="27770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203658" cy="2777068"/>
            </a:xfrm>
            <a:custGeom>
              <a:avLst/>
              <a:gdLst/>
              <a:ahLst/>
              <a:cxnLst/>
              <a:rect l="l" t="t" r="r" b="b"/>
              <a:pathLst>
                <a:path w="5203658" h="2777068">
                  <a:moveTo>
                    <a:pt x="19984" y="0"/>
                  </a:moveTo>
                  <a:lnTo>
                    <a:pt x="5183674" y="0"/>
                  </a:lnTo>
                  <a:cubicBezTo>
                    <a:pt x="5194711" y="0"/>
                    <a:pt x="5203658" y="8947"/>
                    <a:pt x="5203658" y="19984"/>
                  </a:cubicBezTo>
                  <a:lnTo>
                    <a:pt x="5203658" y="2757083"/>
                  </a:lnTo>
                  <a:cubicBezTo>
                    <a:pt x="5203658" y="2768120"/>
                    <a:pt x="5194711" y="2777068"/>
                    <a:pt x="5183674" y="2777068"/>
                  </a:cubicBezTo>
                  <a:lnTo>
                    <a:pt x="19984" y="2777068"/>
                  </a:lnTo>
                  <a:cubicBezTo>
                    <a:pt x="8947" y="2777068"/>
                    <a:pt x="0" y="2768120"/>
                    <a:pt x="0" y="2757083"/>
                  </a:cubicBezTo>
                  <a:lnTo>
                    <a:pt x="0" y="19984"/>
                  </a:lnTo>
                  <a:cubicBezTo>
                    <a:pt x="0" y="8947"/>
                    <a:pt x="8947" y="0"/>
                    <a:pt x="19984" y="0"/>
                  </a:cubicBezTo>
                  <a:close/>
                </a:path>
              </a:pathLst>
            </a:custGeom>
            <a:solidFill>
              <a:srgbClr val="E7F0FF">
                <a:alpha val="88235"/>
              </a:srgbClr>
            </a:solidFill>
          </p:spPr>
          <p:txBody>
            <a:bodyPr/>
            <a:lstStyle/>
            <a:p>
              <a:endParaRPr lang="ko-KR" altLang="en-US" sz="120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14300"/>
              <a:ext cx="5203658" cy="28913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22"/>
                </a:lnSpc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57520" y="2359764"/>
            <a:ext cx="8773157" cy="63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현실적으로</a:t>
            </a:r>
            <a:r>
              <a:rPr lang="en-US" sz="40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 실</a:t>
            </a:r>
            <a:r>
              <a:rPr lang="ko-KR" altLang="en-US" sz="40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현</a:t>
            </a:r>
            <a:r>
              <a:rPr lang="en-US" sz="40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되기</a:t>
            </a:r>
            <a:r>
              <a:rPr lang="en-US" sz="40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 </a:t>
            </a:r>
            <a:r>
              <a:rPr lang="en-US" sz="40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어렵다고</a:t>
            </a:r>
            <a:r>
              <a:rPr lang="en-US" sz="40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 </a:t>
            </a:r>
            <a:r>
              <a:rPr lang="en-US" sz="40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Bold"/>
                <a:sym typeface="윤고딕 Bold"/>
              </a:rPr>
              <a:t>판단</a:t>
            </a:r>
            <a:endParaRPr lang="en-US" sz="4000" dirty="0">
              <a:solidFill>
                <a:srgbClr val="0097B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Bold"/>
              <a:sym typeface="윤고딕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578326" y="3182620"/>
            <a:ext cx="3298573" cy="8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8"/>
              </a:lnSpc>
            </a:pPr>
            <a:r>
              <a:rPr lang="en-US" sz="2167" b="1" dirty="0" err="1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운영비</a:t>
            </a:r>
            <a:r>
              <a:rPr lang="en-US" sz="2167" b="1" dirty="0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2167" b="1" dirty="0" err="1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민원</a:t>
            </a:r>
            <a:r>
              <a:rPr lang="en-US" sz="2167" b="1" dirty="0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2167" b="1" dirty="0" err="1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기상</a:t>
            </a:r>
            <a:r>
              <a:rPr lang="en-US" sz="2167" b="1" dirty="0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167" b="1" dirty="0" err="1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변화</a:t>
            </a:r>
            <a:r>
              <a:rPr lang="en-US" sz="2167" b="1" dirty="0">
                <a:solidFill>
                  <a:srgbClr val="2254C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등</a:t>
            </a:r>
          </a:p>
          <a:p>
            <a:pPr algn="ctr">
              <a:lnSpc>
                <a:spcPts val="3468"/>
              </a:lnSpc>
            </a:pPr>
            <a:endParaRPr lang="en-US" sz="2167" b="1" dirty="0">
              <a:solidFill>
                <a:srgbClr val="2254C5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992860" y="3835363"/>
            <a:ext cx="4206281" cy="95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기존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Net Zero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전략은</a:t>
            </a:r>
            <a:endParaRPr lang="en-US" sz="132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lab 돋움 레귤러"/>
              <a:sym typeface="Tlab 돋움 레귤러"/>
            </a:endParaRPr>
          </a:p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자동제어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시스템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(BEMS)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도입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,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고가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센서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설치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,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설비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교체</a:t>
            </a:r>
            <a:endParaRPr lang="en-US" sz="132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lab 돋움 레귤러"/>
              <a:sym typeface="Tlab 돋움 레귤러"/>
            </a:endParaRPr>
          </a:p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등의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막대한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비용과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높은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설치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난이도를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 </a:t>
            </a:r>
            <a:r>
              <a:rPr lang="en-US" sz="132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요구한다</a:t>
            </a:r>
            <a:r>
              <a:rPr lang="en-US" sz="132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lab 돋움 레귤러"/>
                <a:sym typeface="Tlab 돋움 레귤러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580D985-24DF-3295-F1D9-0750D7DAA3C7}"/>
              </a:ext>
            </a:extLst>
          </p:cNvPr>
          <p:cNvSpPr txBox="1"/>
          <p:nvPr/>
        </p:nvSpPr>
        <p:spPr>
          <a:xfrm>
            <a:off x="341716" y="425953"/>
            <a:ext cx="4375902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 dirty="0" err="1">
                <a:sym typeface="Montserrat Bold"/>
              </a:rPr>
              <a:t>피드백</a:t>
            </a:r>
            <a:r>
              <a:rPr lang="en-US" sz="4000" dirty="0">
                <a:sym typeface="Montserrat Bold"/>
              </a:rPr>
              <a:t> </a:t>
            </a:r>
            <a:r>
              <a:rPr lang="en-US" sz="4000" dirty="0" err="1">
                <a:sym typeface="Montserrat Bold"/>
              </a:rPr>
              <a:t>반영</a:t>
            </a:r>
            <a:r>
              <a:rPr lang="en-US" sz="4000" dirty="0">
                <a:sym typeface="Montserrat Bold"/>
              </a:rPr>
              <a:t> </a:t>
            </a:r>
            <a:r>
              <a:rPr lang="en-US" sz="4000" dirty="0" err="1">
                <a:sym typeface="Montserrat Bold"/>
              </a:rPr>
              <a:t>요소</a:t>
            </a:r>
            <a:endParaRPr lang="en-US" sz="4000" dirty="0">
              <a:sym typeface="Montserrat Bold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5487CD-F37C-627E-B288-E9D2BBEAD874}"/>
              </a:ext>
            </a:extLst>
          </p:cNvPr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BCA85B-0A72-F02F-5525-6DA659311EC6}"/>
              </a:ext>
            </a:extLst>
          </p:cNvPr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179C14D-E0A4-C310-F4B9-84CFA3075FB1}"/>
              </a:ext>
            </a:extLst>
          </p:cNvPr>
          <p:cNvSpPr txBox="1"/>
          <p:nvPr/>
        </p:nvSpPr>
        <p:spPr>
          <a:xfrm>
            <a:off x="-1600200" y="4038600"/>
            <a:ext cx="15392400" cy="516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altLang="ko-KR" sz="3334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W</a:t>
            </a:r>
            <a:r>
              <a:rPr lang="en-US" altLang="ko-KR" sz="3334" b="1" dirty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eather – based </a:t>
            </a:r>
            <a:r>
              <a:rPr lang="en-US" altLang="ko-KR" sz="3334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E</a:t>
            </a:r>
            <a:r>
              <a:rPr lang="en-US" altLang="ko-KR" sz="3334" b="1" dirty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nergy management for </a:t>
            </a:r>
            <a:r>
              <a:rPr lang="en-US" altLang="ko-KR" sz="3334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CAMPUS</a:t>
            </a:r>
            <a:endParaRPr lang="en-US" sz="3334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 Bold"/>
              <a:sym typeface="Montserrat Bold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BBA071B-457F-EC0A-2524-90ED8BBA84C5}"/>
              </a:ext>
            </a:extLst>
          </p:cNvPr>
          <p:cNvSpPr txBox="1"/>
          <p:nvPr/>
        </p:nvSpPr>
        <p:spPr>
          <a:xfrm>
            <a:off x="850270" y="1498600"/>
            <a:ext cx="10491461" cy="220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기상데이터 기반 </a:t>
            </a:r>
            <a:endParaRPr lang="en-US" altLang="ko-KR" sz="6000" b="1" dirty="0">
              <a:solidFill>
                <a:srgbClr val="002060"/>
              </a:solidFill>
              <a:highlight>
                <a:srgbClr val="E2F1F6"/>
              </a:highlight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  <a:sym typeface="Montserrat Bold"/>
            </a:endParaRPr>
          </a:p>
          <a:p>
            <a:pPr algn="ctr">
              <a:lnSpc>
                <a:spcPct val="125000"/>
              </a:lnSpc>
            </a:pP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캠퍼스 에너지</a:t>
            </a:r>
            <a:r>
              <a:rPr lang="en-US" altLang="ko-KR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 </a:t>
            </a:r>
            <a:r>
              <a:rPr lang="ko-KR" altLang="en-US" sz="6000" b="1" dirty="0">
                <a:solidFill>
                  <a:srgbClr val="002060"/>
                </a:solidFill>
                <a:highlight>
                  <a:srgbClr val="E2F1F6"/>
                </a:highlight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  <a:sym typeface="Montserrat Bold"/>
              </a:rPr>
              <a:t>수요 예측 시스템</a:t>
            </a:r>
            <a:endParaRPr lang="en-US" sz="6000" b="1" dirty="0">
              <a:solidFill>
                <a:srgbClr val="002060"/>
              </a:solidFill>
              <a:highlight>
                <a:srgbClr val="E2F1F6"/>
              </a:highlight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0961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 spc="-100" dirty="0" err="1">
                <a:sym typeface="Montserrat Bold"/>
              </a:rPr>
              <a:t>아이디어</a:t>
            </a:r>
            <a:r>
              <a:rPr lang="en-US" sz="4000" spc="-100" dirty="0">
                <a:sym typeface="Montserrat Bold"/>
              </a:rPr>
              <a:t> </a:t>
            </a:r>
            <a:r>
              <a:rPr lang="en-US" sz="4000" spc="-100" dirty="0" err="1">
                <a:sym typeface="Montserrat Bold"/>
              </a:rPr>
              <a:t>제안</a:t>
            </a:r>
            <a:endParaRPr lang="en-US" sz="4000" spc="-100" dirty="0">
              <a:sym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1" y="2014048"/>
            <a:ext cx="10809031" cy="29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7"/>
              </a:lnSpc>
              <a:spcBef>
                <a:spcPct val="0"/>
              </a:spcBef>
            </a:pPr>
            <a:r>
              <a:rPr lang="en-US" sz="3038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3038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기상</a:t>
            </a:r>
            <a:r>
              <a:rPr lang="en-US" sz="3038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3038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API</a:t>
            </a:r>
            <a:r>
              <a:rPr lang="en-US" sz="3038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를</a:t>
            </a:r>
            <a:r>
              <a:rPr lang="en-US" sz="3038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3038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기반으로</a:t>
            </a:r>
            <a:endParaRPr lang="en-US" sz="3038" dirty="0">
              <a:solidFill>
                <a:srgbClr val="000000"/>
              </a:solidFill>
              <a:latin typeface="무궁화 고딕"/>
              <a:ea typeface="무궁화 고딕"/>
              <a:cs typeface="무궁화 고딕"/>
              <a:sym typeface="무궁화 고딕"/>
            </a:endParaRPr>
          </a:p>
          <a:p>
            <a:pPr algn="ctr">
              <a:lnSpc>
                <a:spcPts val="5843"/>
              </a:lnSpc>
              <a:spcBef>
                <a:spcPct val="0"/>
              </a:spcBef>
            </a:pPr>
            <a:r>
              <a:rPr lang="en-US" sz="2936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냉난방</a:t>
            </a:r>
            <a:r>
              <a:rPr lang="en-US" sz="2936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에너지</a:t>
            </a:r>
            <a:r>
              <a:rPr lang="en-US" sz="2936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수요를</a:t>
            </a:r>
            <a:r>
              <a:rPr lang="en-US" sz="2936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미리</a:t>
            </a:r>
            <a:r>
              <a:rPr lang="en-US" sz="2936" dirty="0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97B2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예측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하고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,</a:t>
            </a:r>
          </a:p>
          <a:p>
            <a:pPr algn="ctr">
              <a:lnSpc>
                <a:spcPts val="5843"/>
              </a:lnSpc>
              <a:spcBef>
                <a:spcPct val="0"/>
              </a:spcBef>
            </a:pP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난방·냉방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가동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시점과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기간을</a:t>
            </a:r>
            <a:endParaRPr lang="en-US" sz="2936" dirty="0">
              <a:solidFill>
                <a:srgbClr val="000000"/>
              </a:solidFill>
              <a:latin typeface="무궁화 고딕"/>
              <a:ea typeface="무궁화 고딕"/>
              <a:cs typeface="무궁화 고딕"/>
              <a:sym typeface="무궁화 고딕"/>
            </a:endParaRPr>
          </a:p>
          <a:p>
            <a:pPr algn="ctr">
              <a:lnSpc>
                <a:spcPts val="5843"/>
              </a:lnSpc>
              <a:spcBef>
                <a:spcPct val="0"/>
              </a:spcBef>
            </a:pP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더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효율적으로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결정할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 수 </a:t>
            </a:r>
            <a:r>
              <a:rPr lang="en-US" sz="2936" dirty="0" err="1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있다</a:t>
            </a:r>
            <a:r>
              <a:rPr lang="en-US" sz="2936" dirty="0">
                <a:solidFill>
                  <a:srgbClr val="000000"/>
                </a:solidFill>
                <a:latin typeface="무궁화 고딕"/>
                <a:ea typeface="무궁화 고딕"/>
                <a:cs typeface="무궁화 고딕"/>
                <a:sym typeface="무궁화 고딕"/>
              </a:rPr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3621866" cy="62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1"/>
              </a:lnSpc>
            </a:pPr>
            <a:r>
              <a:rPr lang="en-US" sz="4234" b="1" spc="-300" dirty="0" err="1">
                <a:solidFill>
                  <a:srgbClr val="0133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아이디어</a:t>
            </a:r>
            <a:r>
              <a:rPr lang="en-US" sz="4234" b="1" spc="-300" dirty="0">
                <a:solidFill>
                  <a:srgbClr val="0133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 </a:t>
            </a:r>
            <a:r>
              <a:rPr lang="en-US" sz="4234" b="1" spc="-300" dirty="0" err="1">
                <a:solidFill>
                  <a:srgbClr val="01338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제안</a:t>
            </a:r>
            <a:endParaRPr lang="en-US" sz="4234" b="1" spc="-300" dirty="0">
              <a:solidFill>
                <a:srgbClr val="013385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 Bold"/>
              <a:sym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101600" y="-94568"/>
            <a:ext cx="12656508" cy="7047136"/>
            <a:chOff x="0" y="0"/>
            <a:chExt cx="5000102" cy="2784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102" cy="2784054"/>
            </a:xfrm>
            <a:custGeom>
              <a:avLst/>
              <a:gdLst/>
              <a:ahLst/>
              <a:cxnLst/>
              <a:rect l="l" t="t" r="r" b="b"/>
              <a:pathLst>
                <a:path w="5000102" h="2784054">
                  <a:moveTo>
                    <a:pt x="20798" y="0"/>
                  </a:moveTo>
                  <a:lnTo>
                    <a:pt x="4979304" y="0"/>
                  </a:lnTo>
                  <a:cubicBezTo>
                    <a:pt x="4990790" y="0"/>
                    <a:pt x="5000102" y="9311"/>
                    <a:pt x="5000102" y="20798"/>
                  </a:cubicBezTo>
                  <a:lnTo>
                    <a:pt x="5000102" y="2763256"/>
                  </a:lnTo>
                  <a:cubicBezTo>
                    <a:pt x="5000102" y="2774742"/>
                    <a:pt x="4990790" y="2784054"/>
                    <a:pt x="4979304" y="2784054"/>
                  </a:cubicBezTo>
                  <a:lnTo>
                    <a:pt x="20798" y="2784054"/>
                  </a:lnTo>
                  <a:cubicBezTo>
                    <a:pt x="9311" y="2784054"/>
                    <a:pt x="0" y="2774742"/>
                    <a:pt x="0" y="2763256"/>
                  </a:cubicBezTo>
                  <a:lnTo>
                    <a:pt x="0" y="20798"/>
                  </a:lnTo>
                  <a:cubicBezTo>
                    <a:pt x="0" y="9311"/>
                    <a:pt x="9311" y="0"/>
                    <a:pt x="20798" y="0"/>
                  </a:cubicBezTo>
                  <a:close/>
                </a:path>
              </a:pathLst>
            </a:custGeom>
            <a:solidFill>
              <a:srgbClr val="E7F0FF">
                <a:alpha val="92941"/>
              </a:srgbClr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5000102" cy="2898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22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07757" y="2341765"/>
            <a:ext cx="9461152" cy="157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Net Zero 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시스템의</a:t>
            </a: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본질</a:t>
            </a:r>
            <a:endParaRPr lang="en-US" sz="4544" b="1" dirty="0">
              <a:solidFill>
                <a:srgbClr val="10101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Tlab 돋움 레귤러 Bold"/>
              <a:sym typeface="Tlab 돋움 레귤러 Bold"/>
            </a:endParaRPr>
          </a:p>
          <a:p>
            <a:pPr algn="ctr">
              <a:lnSpc>
                <a:spcPts val="6362"/>
              </a:lnSpc>
            </a:pPr>
            <a:r>
              <a:rPr lang="en-US" sz="4544" b="1" dirty="0">
                <a:solidFill>
                  <a:srgbClr val="FF751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 </a:t>
            </a:r>
            <a:r>
              <a:rPr lang="en-US" sz="4544" b="1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에너지</a:t>
            </a:r>
            <a:r>
              <a:rPr lang="en-US" sz="4544" b="1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4544" b="1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수요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를</a:t>
            </a: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미리</a:t>
            </a: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알고</a:t>
            </a: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4544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준비하는</a:t>
            </a:r>
            <a:r>
              <a:rPr lang="en-US" sz="4544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것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63CDE76-6CFF-7560-B04A-FB66ADE3AA98}"/>
              </a:ext>
            </a:extLst>
          </p:cNvPr>
          <p:cNvSpPr/>
          <p:nvPr/>
        </p:nvSpPr>
        <p:spPr>
          <a:xfrm>
            <a:off x="7010400" y="4902200"/>
            <a:ext cx="4450240" cy="338985"/>
          </a:xfrm>
          <a:prstGeom prst="roundRect">
            <a:avLst/>
          </a:prstGeom>
          <a:solidFill>
            <a:srgbClr val="E2E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B213488-DE0D-D2A4-C5A2-C8698E70C7B6}"/>
              </a:ext>
            </a:extLst>
          </p:cNvPr>
          <p:cNvSpPr/>
          <p:nvPr/>
        </p:nvSpPr>
        <p:spPr>
          <a:xfrm>
            <a:off x="7026617" y="4089400"/>
            <a:ext cx="4434023" cy="457200"/>
          </a:xfrm>
          <a:prstGeom prst="roundRect">
            <a:avLst/>
          </a:prstGeom>
          <a:solidFill>
            <a:srgbClr val="E2EE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Freeform 4"/>
          <p:cNvSpPr/>
          <p:nvPr/>
        </p:nvSpPr>
        <p:spPr>
          <a:xfrm>
            <a:off x="731359" y="1206367"/>
            <a:ext cx="5796621" cy="4325639"/>
          </a:xfrm>
          <a:custGeom>
            <a:avLst/>
            <a:gdLst/>
            <a:ahLst/>
            <a:cxnLst/>
            <a:rect l="l" t="t" r="r" b="b"/>
            <a:pathLst>
              <a:path w="8694931" h="6488459">
                <a:moveTo>
                  <a:pt x="0" y="0"/>
                </a:moveTo>
                <a:lnTo>
                  <a:pt x="8694931" y="0"/>
                </a:lnTo>
                <a:lnTo>
                  <a:pt x="8694931" y="6488459"/>
                </a:lnTo>
                <a:lnTo>
                  <a:pt x="0" y="648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49" r="-5484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5" name="Freeform 5"/>
          <p:cNvSpPr/>
          <p:nvPr/>
        </p:nvSpPr>
        <p:spPr>
          <a:xfrm>
            <a:off x="10105355" y="1645825"/>
            <a:ext cx="1261872" cy="1371600"/>
          </a:xfrm>
          <a:custGeom>
            <a:avLst/>
            <a:gdLst/>
            <a:ahLst/>
            <a:cxnLst/>
            <a:rect l="l" t="t" r="r" b="b"/>
            <a:pathLst>
              <a:path w="1892808" h="2057400">
                <a:moveTo>
                  <a:pt x="0" y="0"/>
                </a:moveTo>
                <a:lnTo>
                  <a:pt x="1892808" y="0"/>
                </a:lnTo>
                <a:lnTo>
                  <a:pt x="1892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grpSp>
        <p:nvGrpSpPr>
          <p:cNvPr id="6" name="Group 6"/>
          <p:cNvGrpSpPr/>
          <p:nvPr/>
        </p:nvGrpSpPr>
        <p:grpSpPr>
          <a:xfrm rot="10800000">
            <a:off x="7026616" y="3223265"/>
            <a:ext cx="4417807" cy="616912"/>
            <a:chOff x="0" y="0"/>
            <a:chExt cx="1385351" cy="824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5351" cy="824380"/>
            </a:xfrm>
            <a:custGeom>
              <a:avLst/>
              <a:gdLst/>
              <a:ahLst/>
              <a:cxnLst/>
              <a:rect l="l" t="t" r="r" b="b"/>
              <a:pathLst>
                <a:path w="1385351" h="824380">
                  <a:moveTo>
                    <a:pt x="1309151" y="0"/>
                  </a:moveTo>
                  <a:cubicBezTo>
                    <a:pt x="1347251" y="0"/>
                    <a:pt x="1385351" y="25400"/>
                    <a:pt x="1385351" y="63500"/>
                  </a:cubicBezTo>
                  <a:lnTo>
                    <a:pt x="1385351" y="621180"/>
                  </a:lnTo>
                  <a:cubicBezTo>
                    <a:pt x="1385351" y="659280"/>
                    <a:pt x="1347251" y="697380"/>
                    <a:pt x="1309151" y="697380"/>
                  </a:cubicBezTo>
                  <a:lnTo>
                    <a:pt x="266700" y="697380"/>
                  </a:lnTo>
                  <a:lnTo>
                    <a:pt x="127000" y="824380"/>
                  </a:lnTo>
                  <a:lnTo>
                    <a:pt x="127000" y="697380"/>
                  </a:lnTo>
                  <a:lnTo>
                    <a:pt x="76200" y="697380"/>
                  </a:lnTo>
                  <a:cubicBezTo>
                    <a:pt x="38100" y="697380"/>
                    <a:pt x="0" y="659280"/>
                    <a:pt x="0" y="621180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1309151" y="0"/>
                  </a:lnTo>
                  <a:close/>
                </a:path>
              </a:pathLst>
            </a:custGeom>
            <a:solidFill>
              <a:srgbClr val="E2EEFA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500" y="-22225"/>
              <a:ext cx="1258351" cy="6561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98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41557" y="3114179"/>
            <a:ext cx="4364872" cy="212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7"/>
              </a:lnSpc>
            </a:pP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이번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주,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난방을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켜는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게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맞을까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?</a:t>
            </a:r>
          </a:p>
          <a:p>
            <a:pPr algn="ctr">
              <a:lnSpc>
                <a:spcPts val="5847"/>
              </a:lnSpc>
            </a:pP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다음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주,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냉방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수요가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늘어날까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?</a:t>
            </a:r>
          </a:p>
          <a:p>
            <a:pPr algn="ctr">
              <a:lnSpc>
                <a:spcPts val="5847"/>
              </a:lnSpc>
            </a:pP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언제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전력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피크가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242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올까</a:t>
            </a:r>
            <a:r>
              <a:rPr lang="en-US" sz="242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23DA6-2976-4DC2-FFFD-466F142F57BB}"/>
              </a:ext>
            </a:extLst>
          </p:cNvPr>
          <p:cNvSpPr txBox="1"/>
          <p:nvPr/>
        </p:nvSpPr>
        <p:spPr>
          <a:xfrm>
            <a:off x="6174187" y="5518559"/>
            <a:ext cx="60841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33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canva</a:t>
            </a:r>
            <a:endParaRPr lang="ko-KR" altLang="en-US" sz="733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768350" y="2286000"/>
            <a:ext cx="5327650" cy="11874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1900" y="787400"/>
            <a:ext cx="6076950" cy="806450"/>
          </a:xfrm>
          <a:prstGeom prst="rect">
            <a:avLst/>
          </a:prstGeom>
        </p:spPr>
        <p:txBody>
          <a:bodyPr lIns="0" tIns="46618" rIns="0" bIns="46618" rtlCol="0" anchor="ctr"/>
          <a:lstStyle/>
          <a:p>
            <a:pPr lvl="0">
              <a:lnSpc>
                <a:spcPct val="99600"/>
              </a:lnSpc>
            </a:pP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탄소배출권거래제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|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정의</a:t>
            </a:r>
            <a:r>
              <a:rPr lang="en-US" sz="3200" b="1" spc="-50" dirty="0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 및 </a:t>
            </a:r>
            <a:r>
              <a:rPr lang="en-US" sz="3200" b="1" spc="-50" dirty="0" err="1">
                <a:solidFill>
                  <a:srgbClr val="0061F0"/>
                </a:solidFill>
                <a:latin typeface="Pretendard JP" panose="02000503000000020004" pitchFamily="2" charset="-128"/>
                <a:ea typeface="Pretendard JP" panose="02000503000000020004" pitchFamily="2" charset="-128"/>
                <a:cs typeface="Pretendard JP" panose="02000503000000020004" pitchFamily="2" charset="-128"/>
              </a:rPr>
              <a:t>목적</a:t>
            </a:r>
            <a:endParaRPr lang="en-US" sz="3200" b="1" spc="-50" dirty="0">
              <a:solidFill>
                <a:srgbClr val="0061F0"/>
              </a:solidFill>
              <a:latin typeface="Pretendard JP" panose="02000503000000020004" pitchFamily="2" charset="-128"/>
              <a:ea typeface="Pretendard JP" panose="02000503000000020004" pitchFamily="2" charset="-128"/>
              <a:cs typeface="Pretendard JP" panose="02000503000000020004" pitchFamily="2" charset="-12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451600"/>
            <a:ext cx="974725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69900"/>
            <a:ext cx="94361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950" y="-749300"/>
            <a:ext cx="5530850" cy="5530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0" y="-641350"/>
            <a:ext cx="5321300" cy="5321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2578100"/>
            <a:ext cx="3225800" cy="3225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9550" y="2641600"/>
            <a:ext cx="3098800" cy="3098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52450" y="368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l">
              <a:lnSpc>
                <a:spcPct val="99600"/>
              </a:lnSpc>
            </a:pPr>
            <a:r>
              <a:rPr lang="en-US" sz="1029" b="1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FOR NET ZERO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8850" y="6337300"/>
            <a:ext cx="1803400" cy="228600"/>
          </a:xfrm>
          <a:prstGeom prst="rect">
            <a:avLst/>
          </a:prstGeom>
        </p:spPr>
        <p:txBody>
          <a:bodyPr lIns="0" tIns="13073" rIns="0" bIns="13073" rtlCol="0" anchor="ctr"/>
          <a:lstStyle/>
          <a:p>
            <a:pPr lvl="0" algn="r">
              <a:lnSpc>
                <a:spcPct val="99600"/>
              </a:lnSpc>
            </a:pPr>
            <a:r>
              <a:rPr lang="en-US" sz="1029" spc="-50">
                <a:solidFill>
                  <a:srgbClr val="0061F0"/>
                </a:solidFill>
                <a:latin typeface="Pretendard Regular"/>
                <a:ea typeface="Pretendard Regular"/>
                <a:cs typeface="Pretendard Regular"/>
              </a:rPr>
              <a:t>ETS의 이해・</a:t>
            </a:r>
            <a:r>
              <a:rPr lang="en-US" sz="1029" spc="-50">
                <a:solidFill>
                  <a:srgbClr val="0061F0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100" y="2635250"/>
            <a:ext cx="514350" cy="514350"/>
          </a:xfrm>
          <a:prstGeom prst="rect">
            <a:avLst/>
          </a:prstGeom>
          <a:effectLst>
            <a:outerShdw blurRad="159637" dist="95069" dir="2700000">
              <a:srgbClr val="000000">
                <a:alpha val="22000"/>
              </a:srgbClr>
            </a:outerShdw>
          </a:effectLst>
        </p:spPr>
      </p:pic>
      <p:sp>
        <p:nvSpPr>
          <p:cNvPr id="13" name="TextBox 13"/>
          <p:cNvSpPr txBox="1"/>
          <p:nvPr/>
        </p:nvSpPr>
        <p:spPr>
          <a:xfrm>
            <a:off x="622300" y="2768600"/>
            <a:ext cx="368300" cy="254000"/>
          </a:xfrm>
          <a:prstGeom prst="rect">
            <a:avLst/>
          </a:prstGeom>
        </p:spPr>
        <p:txBody>
          <a:bodyPr lIns="0" tIns="16644" rIns="0" bIns="16644" rtlCol="0" anchor="ctr"/>
          <a:lstStyle/>
          <a:p>
            <a:pPr lvl="0" algn="ctr">
              <a:lnSpc>
                <a:spcPct val="99600"/>
              </a:lnSpc>
            </a:pPr>
            <a:r>
              <a:rPr lang="en-US" sz="1416">
                <a:solidFill>
                  <a:srgbClr val="FBFBFB"/>
                </a:solidFill>
                <a:latin typeface="Pretendard SemiBold"/>
                <a:ea typeface="Pretendard SemiBold"/>
                <a:cs typeface="Pretendard Semi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4150" y="2501900"/>
            <a:ext cx="353695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1100"/>
              </a:lnSpc>
            </a:pPr>
            <a:r>
              <a:rPr lang="en-US" sz="1697" spc="-150">
                <a:solidFill>
                  <a:srgbClr val="595959">
                    <a:alpha val="98039"/>
                  </a:srgbClr>
                </a:solidFill>
                <a:latin typeface="Pretendard Medium"/>
                <a:ea typeface="Pretendard Medium"/>
                <a:cs typeface="Pretendard Medium"/>
              </a:rPr>
              <a:t>정의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4150" y="2844800"/>
            <a:ext cx="4330700" cy="4762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1100"/>
              </a:lnSpc>
            </a:pPr>
            <a:r>
              <a:rPr lang="en-US" sz="1213" spc="-50">
                <a:solidFill>
                  <a:srgbClr val="595959">
                    <a:alpha val="58039"/>
                  </a:srgbClr>
                </a:solidFill>
                <a:latin typeface="Pretendard Light"/>
                <a:ea typeface="Pretendard Light"/>
                <a:cs typeface="Pretendard Light"/>
              </a:rPr>
              <a:t>정부가 온실가스 총 배출량을 설정하고, 기업들에게 배출권을 할당한 뒤,</a:t>
            </a:r>
          </a:p>
          <a:p>
            <a:pPr lvl="0" algn="l">
              <a:lnSpc>
                <a:spcPct val="141100"/>
              </a:lnSpc>
            </a:pPr>
            <a:r>
              <a:rPr lang="en-US" sz="1213" spc="-50">
                <a:solidFill>
                  <a:srgbClr val="595959">
                    <a:alpha val="58039"/>
                  </a:srgbClr>
                </a:solidFill>
                <a:latin typeface="Pretendard Light"/>
                <a:ea typeface="Pretendard Light"/>
                <a:cs typeface="Pretendard Light"/>
              </a:rPr>
              <a:t>이 권리를 사고팔 수 있도록 한 제도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33000"/>
          </a:blip>
          <a:stretch>
            <a:fillRect/>
          </a:stretch>
        </p:blipFill>
        <p:spPr>
          <a:xfrm>
            <a:off x="768350" y="3822700"/>
            <a:ext cx="5327650" cy="11874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100" y="4171950"/>
            <a:ext cx="514350" cy="514350"/>
          </a:xfrm>
          <a:prstGeom prst="rect">
            <a:avLst/>
          </a:prstGeom>
          <a:effectLst>
            <a:outerShdw blurRad="159637" dist="95069" dir="2700000">
              <a:srgbClr val="000000">
                <a:alpha val="22000"/>
              </a:srgbClr>
            </a:outerShdw>
          </a:effectLst>
        </p:spPr>
      </p:pic>
      <p:sp>
        <p:nvSpPr>
          <p:cNvPr id="18" name="TextBox 18"/>
          <p:cNvSpPr txBox="1"/>
          <p:nvPr/>
        </p:nvSpPr>
        <p:spPr>
          <a:xfrm>
            <a:off x="635000" y="4311650"/>
            <a:ext cx="336550" cy="234950"/>
          </a:xfrm>
          <a:prstGeom prst="rect">
            <a:avLst/>
          </a:prstGeom>
        </p:spPr>
        <p:txBody>
          <a:bodyPr lIns="0" tIns="15352" rIns="0" bIns="15352" rtlCol="0" anchor="ctr"/>
          <a:lstStyle/>
          <a:p>
            <a:pPr lvl="0" algn="ctr">
              <a:lnSpc>
                <a:spcPct val="99600"/>
              </a:lnSpc>
            </a:pPr>
            <a:r>
              <a:rPr lang="en-US" sz="1306" spc="50">
                <a:solidFill>
                  <a:srgbClr val="FBFBFB"/>
                </a:solidFill>
                <a:latin typeface="Pretendard SemiBold"/>
                <a:ea typeface="Pretendard SemiBold"/>
                <a:cs typeface="Pretendard Semi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4150" y="4019550"/>
            <a:ext cx="3263900" cy="27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1100"/>
              </a:lnSpc>
            </a:pPr>
            <a:r>
              <a:rPr lang="en-US" sz="1571" spc="-100">
                <a:solidFill>
                  <a:srgbClr val="595959">
                    <a:alpha val="98039"/>
                  </a:srgbClr>
                </a:solidFill>
                <a:latin typeface="Pretendard Medium"/>
                <a:ea typeface="Pretendard Medium"/>
                <a:cs typeface="Pretendard Medium"/>
              </a:rPr>
              <a:t>도입 목적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54150" y="4508500"/>
            <a:ext cx="4330700" cy="215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1100"/>
              </a:lnSpc>
            </a:pPr>
            <a:r>
              <a:rPr lang="en-US" sz="1213" spc="-50">
                <a:solidFill>
                  <a:srgbClr val="595959">
                    <a:alpha val="58039"/>
                  </a:srgbClr>
                </a:solidFill>
                <a:latin typeface="Pretendard Light"/>
                <a:ea typeface="Pretendard Light"/>
                <a:cs typeface="Pretendard Light"/>
              </a:rPr>
              <a:t>효율적인 감축 유도  |  시장 기반의 환경정책  |  혁신 촉진  |  국제 협력 기반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965200" y="977900"/>
            <a:ext cx="3810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3876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6" name="Freeform 6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952139" y="380360"/>
            <a:ext cx="3054871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배경</a:t>
            </a:r>
            <a:r>
              <a:rPr lang="en-US" sz="4000" dirty="0">
                <a:sym typeface="Montserrat Bold"/>
              </a:rPr>
              <a:t> </a:t>
            </a:r>
            <a:r>
              <a:rPr lang="en-US" sz="4000">
                <a:sym typeface="Montserrat Bold"/>
              </a:rPr>
              <a:t>및 필요성</a:t>
            </a:r>
            <a:endParaRPr lang="en-US" sz="4000" dirty="0">
              <a:sym typeface="Montserrat Bold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084140" y="3905046"/>
            <a:ext cx="10608675" cy="0"/>
          </a:xfrm>
          <a:prstGeom prst="line">
            <a:avLst/>
          </a:prstGeom>
          <a:ln w="19050" cap="flat">
            <a:solidFill>
              <a:srgbClr val="2254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1200"/>
          </a:p>
        </p:txBody>
      </p:sp>
      <p:sp>
        <p:nvSpPr>
          <p:cNvPr id="10" name="AutoShape 10"/>
          <p:cNvSpPr/>
          <p:nvPr/>
        </p:nvSpPr>
        <p:spPr>
          <a:xfrm>
            <a:off x="6382127" y="1637892"/>
            <a:ext cx="0" cy="4534308"/>
          </a:xfrm>
          <a:prstGeom prst="line">
            <a:avLst/>
          </a:prstGeom>
          <a:ln w="19050" cap="flat">
            <a:solidFill>
              <a:srgbClr val="2254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305429" y="2277025"/>
            <a:ext cx="3019086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캠퍼스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 </a:t>
            </a: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에너지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 </a:t>
            </a: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낭비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 </a:t>
            </a: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문제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 </a:t>
            </a: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심화</a:t>
            </a:r>
            <a:endParaRPr lang="en-US" sz="1866" b="1" dirty="0">
              <a:solidFill>
                <a:srgbClr val="004AA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01835" y="2251625"/>
            <a:ext cx="1168003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EU CBAM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01834" y="4527346"/>
            <a:ext cx="2140418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계절성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 </a:t>
            </a:r>
            <a:r>
              <a:rPr lang="en-US" sz="1866" b="1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약화</a:t>
            </a:r>
            <a:r>
              <a:rPr 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 </a:t>
            </a:r>
            <a:r>
              <a:rPr lang="ko-KR" altLang="en-US" sz="1866" b="1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Semi-Bold"/>
                <a:sym typeface="Montserrat Semi-Bold"/>
              </a:rPr>
              <a:t>★ ★ ★</a:t>
            </a:r>
            <a:endParaRPr lang="en-US" sz="1866" b="1" dirty="0">
              <a:solidFill>
                <a:srgbClr val="004AA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 Semi-Bold"/>
              <a:sym typeface="Montserrat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05429" y="4527346"/>
            <a:ext cx="3385344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b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해외 선진대학의 BEMS 도입 확산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0130" y="2627977"/>
            <a:ext cx="3199991" cy="1068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냉난방 시스템이 날씨와 무관하게 일정하게 돌아감</a:t>
            </a:r>
          </a:p>
          <a:p>
            <a:pPr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기온 급변 시 과냉방/과난방이 반복되면서 연간 수천만 원 이상의 누수가 발생하고 있다.</a:t>
            </a:r>
          </a:p>
          <a:p>
            <a:pPr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 감축과  운영비 절감을 기대할 수 있다.</a:t>
            </a:r>
          </a:p>
          <a:p>
            <a:pPr>
              <a:lnSpc>
                <a:spcPts val="1706"/>
              </a:lnSpc>
              <a:spcBef>
                <a:spcPct val="0"/>
              </a:spcBef>
            </a:pPr>
            <a:endParaRPr lang="en-US" sz="1066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26537" y="2627978"/>
            <a:ext cx="3199991" cy="1068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  <a:spcBef>
                <a:spcPct val="0"/>
              </a:spcBef>
            </a:pP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EU CBAM(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탄소국경조정제도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)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시행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등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글로벌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규제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강화로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대학교도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단순한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에너지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절감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수준을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넘어서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Scope 1·2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배출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관리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데이터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기반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운영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탄소배출량의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정량적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관리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및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보고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체계를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갖추는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것이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요구되고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있다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6537" y="4935493"/>
            <a:ext cx="3199991" cy="850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최근 기후 패턴은 빠르게 변하고 있으며, 계절 평균 기온뿐 아니라 일교차·폭염·한파·일사량의 변동성이 증가하고 있다. 따라서 과거 평균을 기준으로 설정한</a:t>
            </a:r>
          </a:p>
          <a:p>
            <a:pPr algn="just"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고정 난방·냉방 기간은 더 이상 유효하지 않다.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30130" y="4935493"/>
            <a:ext cx="3199991" cy="1068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MIT, NREL 등은 이미 기상예보–건물 운영 연동 시스템(BEMS)을 적극 활용 중 이다.</a:t>
            </a:r>
          </a:p>
          <a:p>
            <a:pPr>
              <a:lnSpc>
                <a:spcPts val="1706"/>
              </a:lnSpc>
              <a:spcBef>
                <a:spcPct val="0"/>
              </a:spcBef>
            </a:pPr>
            <a:r>
              <a:rPr lang="en-US" sz="1066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국내 캠퍼스는 아직 기상 기반 자동최적화 초기 수준으로, 도입 시 선도 사례 가능성 높다.</a:t>
            </a:r>
          </a:p>
          <a:p>
            <a:pPr>
              <a:lnSpc>
                <a:spcPts val="1706"/>
              </a:lnSpc>
              <a:spcBef>
                <a:spcPct val="0"/>
              </a:spcBef>
            </a:pPr>
            <a:endParaRPr lang="en-US" sz="1066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76016" y="2277025"/>
            <a:ext cx="1613581" cy="223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333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탄소</a:t>
            </a:r>
            <a:r>
              <a:rPr lang="en-US" sz="1333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333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국경</a:t>
            </a:r>
            <a:r>
              <a:rPr lang="en-US" sz="1333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333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조정</a:t>
            </a:r>
            <a:r>
              <a:rPr lang="en-US" sz="1333" dirty="0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333" dirty="0" err="1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제도</a:t>
            </a:r>
            <a:endParaRPr lang="en-US" sz="1333" dirty="0">
              <a:solidFill>
                <a:srgbClr val="004AAD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57870" y="1889894"/>
            <a:ext cx="1352019" cy="14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03"/>
              </a:lnSpc>
              <a:spcBef>
                <a:spcPct val="0"/>
              </a:spcBef>
            </a:pPr>
            <a:r>
              <a:rPr lang="en-US" sz="7752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37727" y="1900285"/>
            <a:ext cx="1365915" cy="1486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17"/>
              </a:lnSpc>
              <a:spcBef>
                <a:spcPct val="0"/>
              </a:spcBef>
            </a:pPr>
            <a:r>
              <a:rPr lang="en-US" sz="8073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7037" y="4291425"/>
            <a:ext cx="1262927" cy="1336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6"/>
              </a:lnSpc>
              <a:spcBef>
                <a:spcPct val="0"/>
              </a:spcBef>
            </a:pPr>
            <a:r>
              <a:rPr lang="en-US" sz="724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🌦️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41330" y="4362250"/>
            <a:ext cx="1158412" cy="122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27"/>
              </a:lnSpc>
              <a:spcBef>
                <a:spcPct val="0"/>
              </a:spcBef>
            </a:pPr>
            <a:r>
              <a:rPr lang="en-US" sz="6642">
                <a:solidFill>
                  <a:srgbClr val="004AAD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🏫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9DD879-9397-8B40-EFFB-D951DD780459}"/>
              </a:ext>
            </a:extLst>
          </p:cNvPr>
          <p:cNvSpPr txBox="1"/>
          <p:nvPr/>
        </p:nvSpPr>
        <p:spPr>
          <a:xfrm>
            <a:off x="-10187" y="311986"/>
            <a:ext cx="553998" cy="2376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GET YOUR NET ZERO FUTURE</a:t>
            </a:r>
          </a:p>
          <a:p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3681273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실행 방법</a:t>
            </a:r>
            <a:endParaRPr lang="en-US" sz="4000" dirty="0">
              <a:sym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31717" y="1878046"/>
            <a:ext cx="3040467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3"/>
              </a:lnSpc>
              <a:spcBef>
                <a:spcPct val="0"/>
              </a:spcBef>
            </a:pP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기상청</a:t>
            </a: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API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기반</a:t>
            </a: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외기</a:t>
            </a: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조건</a:t>
            </a: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데이터</a:t>
            </a:r>
            <a:r>
              <a:rPr lang="en-US" sz="1408" b="1" dirty="0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</a:t>
            </a:r>
            <a:r>
              <a:rPr lang="en-US" sz="1408" b="1" dirty="0" err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확보</a:t>
            </a:r>
            <a:endParaRPr lang="en-US" sz="1408" b="1" dirty="0">
              <a:solidFill>
                <a:srgbClr val="10101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"/>
              <a:sym typeface="윤고딕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45487" y="1868809"/>
            <a:ext cx="3982113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033" lvl="1" indent="-201517">
              <a:lnSpc>
                <a:spcPts val="2613"/>
              </a:lnSpc>
              <a:buAutoNum type="arabicPeriod"/>
            </a:pP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기상데이터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수집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(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기온·일사량·풍속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)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0032" y="2678646"/>
            <a:ext cx="3286485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3"/>
              </a:lnSpc>
              <a:spcBef>
                <a:spcPct val="0"/>
              </a:spcBef>
            </a:pPr>
            <a:r>
              <a:rPr lang="en-US" sz="1408" b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냉난방 사용량과 기상 변동의 상관관계 분석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0213" y="2669409"/>
            <a:ext cx="278218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2.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과거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전력소비량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매칭</a:t>
            </a:r>
            <a:endParaRPr lang="en-US" sz="1866" dirty="0">
              <a:solidFill>
                <a:srgbClr val="1D63B7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08322" y="3496254"/>
            <a:ext cx="4307708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3"/>
              </a:lnSpc>
              <a:spcBef>
                <a:spcPct val="0"/>
              </a:spcBef>
            </a:pPr>
            <a:r>
              <a:rPr lang="en-US" sz="1408" b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회귀(Regression) 기반 냉난방 부하 예측 알고리즘 생성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0213" y="3487017"/>
            <a:ext cx="513508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3. 에너지 수요 예측 모델 구축(Predictive Model)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15229" y="4313018"/>
            <a:ext cx="4048387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3"/>
              </a:lnSpc>
              <a:spcBef>
                <a:spcPct val="0"/>
              </a:spcBef>
            </a:pPr>
            <a:r>
              <a:rPr lang="en-US" sz="1408" b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난방/냉방 시작일·종료일·우선 가동 건물 조정안 제시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0213" y="4290504"/>
            <a:ext cx="4363110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4. 가동기간·시간대 최적화(Optimization)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48961" y="5110732"/>
            <a:ext cx="3166695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3"/>
              </a:lnSpc>
              <a:spcBef>
                <a:spcPct val="0"/>
              </a:spcBef>
            </a:pPr>
            <a:r>
              <a:rPr lang="en-US" sz="1408" b="1">
                <a:solidFill>
                  <a:srgbClr val="10101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"/>
                <a:sym typeface="윤고딕"/>
              </a:rPr>
              <a:t> 민원·설비 부담 없이 Net Zero 전략 반영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0213" y="5093991"/>
            <a:ext cx="3645787" cy="307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5.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운영팀에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‘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운영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가이드라인</a:t>
            </a:r>
            <a:r>
              <a:rPr lang="en-US" sz="1866" dirty="0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’ </a:t>
            </a:r>
            <a:r>
              <a:rPr lang="en-US" sz="1866" dirty="0" err="1">
                <a:solidFill>
                  <a:srgbClr val="1D63B7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제공</a:t>
            </a:r>
            <a:endParaRPr lang="en-US" sz="1866" dirty="0">
              <a:solidFill>
                <a:srgbClr val="1D63B7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실현 예시</a:t>
            </a:r>
            <a:endParaRPr lang="en-US" sz="4000" dirty="0">
              <a:sym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71048" y="5677767"/>
            <a:ext cx="10449905" cy="48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4"/>
              </a:lnSpc>
              <a:spcBef>
                <a:spcPct val="0"/>
              </a:spcBef>
            </a:pP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뜨거운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날과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시원한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날을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‘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기간제’가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아닌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‘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데이터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기반’으로</a:t>
            </a:r>
            <a:r>
              <a:rPr lang="en-US" sz="2895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2895" dirty="0" err="1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관리</a:t>
            </a:r>
            <a:endParaRPr lang="en-US" sz="2895" dirty="0">
              <a:solidFill>
                <a:srgbClr val="01338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5838" y="1758169"/>
            <a:ext cx="4975825" cy="310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8"/>
              </a:lnSpc>
            </a:pP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이번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11월은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예년보다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따뜻함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5018"/>
              </a:lnSpc>
            </a:pP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→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난방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가동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날짜를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1주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늦추기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가능</a:t>
            </a:r>
            <a:endParaRPr lang="en-US" sz="2007" dirty="0">
              <a:solidFill>
                <a:srgbClr val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"/>
              <a:sym typeface="Montserrat"/>
            </a:endParaRPr>
          </a:p>
          <a:p>
            <a:pPr algn="just">
              <a:lnSpc>
                <a:spcPts val="5018"/>
              </a:lnSpc>
            </a:pP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3월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초는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예년보다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심한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꽃샘추위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예측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5018"/>
              </a:lnSpc>
            </a:pP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→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난방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종료를</a:t>
            </a:r>
            <a:r>
              <a:rPr lang="en-US" sz="2007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1주 </a:t>
            </a:r>
            <a:r>
              <a:rPr lang="en-US" sz="2007" dirty="0" err="1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연장</a:t>
            </a:r>
            <a:endParaRPr lang="en-US" sz="2007" dirty="0">
              <a:solidFill>
                <a:srgbClr val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"/>
              <a:sym typeface="Montserrat"/>
            </a:endParaRPr>
          </a:p>
          <a:p>
            <a:pPr algn="just">
              <a:lnSpc>
                <a:spcPts val="5018"/>
              </a:lnSpc>
            </a:pP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여름철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일사량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예측하여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냉방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집중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기간</a:t>
            </a:r>
            <a:r>
              <a:rPr lang="en-US" sz="2007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 </a:t>
            </a:r>
            <a:r>
              <a:rPr lang="en-US" sz="2007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"/>
                <a:sym typeface="Montserrat"/>
              </a:rPr>
              <a:t>식별</a:t>
            </a:r>
            <a:endParaRPr lang="en-US" sz="2007" dirty="0">
              <a:solidFill>
                <a:srgbClr val="0097B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04476" y="2101795"/>
            <a:ext cx="5053753" cy="2654411"/>
          </a:xfrm>
          <a:custGeom>
            <a:avLst/>
            <a:gdLst/>
            <a:ahLst/>
            <a:cxnLst/>
            <a:rect l="l" t="t" r="r" b="b"/>
            <a:pathLst>
              <a:path w="7580630" h="3981617">
                <a:moveTo>
                  <a:pt x="0" y="0"/>
                </a:moveTo>
                <a:lnTo>
                  <a:pt x="7580630" y="0"/>
                </a:lnTo>
                <a:lnTo>
                  <a:pt x="7580630" y="3981618"/>
                </a:lnTo>
                <a:lnTo>
                  <a:pt x="0" y="3981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23" b="-19023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C0252-EAE7-B70A-8CC0-513CF0794122}"/>
              </a:ext>
            </a:extLst>
          </p:cNvPr>
          <p:cNvSpPr txBox="1"/>
          <p:nvPr/>
        </p:nvSpPr>
        <p:spPr>
          <a:xfrm>
            <a:off x="11169608" y="4730806"/>
            <a:ext cx="724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pixabay</a:t>
            </a:r>
            <a:endParaRPr lang="ko-KR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3" name="Freeform 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기대 효과</a:t>
            </a:r>
          </a:p>
        </p:txBody>
      </p:sp>
      <p:sp>
        <p:nvSpPr>
          <p:cNvPr id="5" name="Freeform 5"/>
          <p:cNvSpPr/>
          <p:nvPr/>
        </p:nvSpPr>
        <p:spPr>
          <a:xfrm>
            <a:off x="5832233" y="3161329"/>
            <a:ext cx="776933" cy="773222"/>
          </a:xfrm>
          <a:custGeom>
            <a:avLst/>
            <a:gdLst/>
            <a:ahLst/>
            <a:cxnLst/>
            <a:rect l="l" t="t" r="r" b="b"/>
            <a:pathLst>
              <a:path w="1165400" h="1159833">
                <a:moveTo>
                  <a:pt x="0" y="0"/>
                </a:moveTo>
                <a:lnTo>
                  <a:pt x="1165400" y="0"/>
                </a:lnTo>
                <a:lnTo>
                  <a:pt x="1165400" y="1159833"/>
                </a:lnTo>
                <a:lnTo>
                  <a:pt x="0" y="1159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sz="12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97650" y="1801764"/>
            <a:ext cx="1501951" cy="260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캠퍼스</a:t>
            </a:r>
            <a:r>
              <a:rPr lang="en-US" sz="1600" dirty="0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특징</a:t>
            </a:r>
            <a:r>
              <a:rPr lang="en-US" sz="1600" dirty="0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반영</a:t>
            </a:r>
            <a:endParaRPr lang="en-US" sz="1600" dirty="0">
              <a:solidFill>
                <a:srgbClr val="2254C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51899" y="2430731"/>
            <a:ext cx="3939043" cy="2085703"/>
            <a:chOff x="0" y="0"/>
            <a:chExt cx="1675003" cy="886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5003" cy="886905"/>
            </a:xfrm>
            <a:custGeom>
              <a:avLst/>
              <a:gdLst/>
              <a:ahLst/>
              <a:cxnLst/>
              <a:rect l="l" t="t" r="r" b="b"/>
              <a:pathLst>
                <a:path w="1675003" h="886905">
                  <a:moveTo>
                    <a:pt x="66825" y="0"/>
                  </a:moveTo>
                  <a:lnTo>
                    <a:pt x="1608178" y="0"/>
                  </a:lnTo>
                  <a:cubicBezTo>
                    <a:pt x="1645084" y="0"/>
                    <a:pt x="1675003" y="29918"/>
                    <a:pt x="1675003" y="66825"/>
                  </a:cubicBezTo>
                  <a:lnTo>
                    <a:pt x="1675003" y="820081"/>
                  </a:lnTo>
                  <a:cubicBezTo>
                    <a:pt x="1675003" y="856987"/>
                    <a:pt x="1645084" y="886905"/>
                    <a:pt x="1608178" y="886905"/>
                  </a:cubicBezTo>
                  <a:lnTo>
                    <a:pt x="66825" y="886905"/>
                  </a:lnTo>
                  <a:cubicBezTo>
                    <a:pt x="29918" y="886905"/>
                    <a:pt x="0" y="856987"/>
                    <a:pt x="0" y="820081"/>
                  </a:cubicBezTo>
                  <a:lnTo>
                    <a:pt x="0" y="66825"/>
                  </a:lnTo>
                  <a:cubicBezTo>
                    <a:pt x="0" y="29918"/>
                    <a:pt x="29918" y="0"/>
                    <a:pt x="66825" y="0"/>
                  </a:cubicBezTo>
                  <a:close/>
                </a:path>
              </a:pathLst>
            </a:custGeom>
            <a:solidFill>
              <a:srgbClr val="D6E5FF">
                <a:alpha val="27843"/>
              </a:srgbClr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1675003" cy="1001205"/>
            </a:xfrm>
            <a:prstGeom prst="rect">
              <a:avLst/>
            </a:prstGeom>
          </p:spPr>
          <p:txBody>
            <a:bodyPr lIns="31464" tIns="31464" rIns="31464" bIns="31464" rtlCol="0" anchor="ctr"/>
            <a:lstStyle/>
            <a:p>
              <a:pPr algn="ctr">
                <a:lnSpc>
                  <a:spcPts val="2123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45833" y="2426421"/>
            <a:ext cx="3939043" cy="1989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5"/>
              </a:lnSpc>
            </a:pP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냉난방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사전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가동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최소화</a:t>
            </a:r>
            <a:endParaRPr lang="en-US" sz="2133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피크부하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절감</a:t>
            </a:r>
            <a:endParaRPr lang="en-US" sz="2133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에너지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낭비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감소</a:t>
            </a:r>
            <a:endParaRPr lang="en-US" sz="2133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API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기반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→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비용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부담</a:t>
            </a:r>
            <a:r>
              <a:rPr lang="en-US" sz="2133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없음</a:t>
            </a:r>
            <a:endParaRPr lang="en-US" sz="2133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250458" y="2430731"/>
            <a:ext cx="3010347" cy="2085703"/>
            <a:chOff x="0" y="0"/>
            <a:chExt cx="1280093" cy="8869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0093" cy="886905"/>
            </a:xfrm>
            <a:custGeom>
              <a:avLst/>
              <a:gdLst/>
              <a:ahLst/>
              <a:cxnLst/>
              <a:rect l="l" t="t" r="r" b="b"/>
              <a:pathLst>
                <a:path w="1280093" h="886905">
                  <a:moveTo>
                    <a:pt x="87440" y="0"/>
                  </a:moveTo>
                  <a:lnTo>
                    <a:pt x="1192652" y="0"/>
                  </a:lnTo>
                  <a:cubicBezTo>
                    <a:pt x="1240944" y="0"/>
                    <a:pt x="1280093" y="39148"/>
                    <a:pt x="1280093" y="87440"/>
                  </a:cubicBezTo>
                  <a:lnTo>
                    <a:pt x="1280093" y="799465"/>
                  </a:lnTo>
                  <a:cubicBezTo>
                    <a:pt x="1280093" y="822656"/>
                    <a:pt x="1270880" y="844897"/>
                    <a:pt x="1254482" y="861295"/>
                  </a:cubicBezTo>
                  <a:cubicBezTo>
                    <a:pt x="1238084" y="877693"/>
                    <a:pt x="1215843" y="886905"/>
                    <a:pt x="1192652" y="886905"/>
                  </a:cubicBezTo>
                  <a:lnTo>
                    <a:pt x="87440" y="886905"/>
                  </a:lnTo>
                  <a:cubicBezTo>
                    <a:pt x="64250" y="886905"/>
                    <a:pt x="42009" y="877693"/>
                    <a:pt x="25611" y="861295"/>
                  </a:cubicBezTo>
                  <a:cubicBezTo>
                    <a:pt x="9212" y="844897"/>
                    <a:pt x="0" y="822656"/>
                    <a:pt x="0" y="799465"/>
                  </a:cubicBezTo>
                  <a:lnTo>
                    <a:pt x="0" y="87440"/>
                  </a:lnTo>
                  <a:cubicBezTo>
                    <a:pt x="0" y="64250"/>
                    <a:pt x="9212" y="42009"/>
                    <a:pt x="25611" y="25611"/>
                  </a:cubicBezTo>
                  <a:cubicBezTo>
                    <a:pt x="42009" y="9212"/>
                    <a:pt x="64250" y="0"/>
                    <a:pt x="87440" y="0"/>
                  </a:cubicBezTo>
                  <a:close/>
                </a:path>
              </a:pathLst>
            </a:custGeom>
            <a:solidFill>
              <a:srgbClr val="D6E5FF">
                <a:alpha val="27843"/>
              </a:srgbClr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1280093" cy="1001205"/>
            </a:xfrm>
            <a:prstGeom prst="rect">
              <a:avLst/>
            </a:prstGeom>
          </p:spPr>
          <p:txBody>
            <a:bodyPr lIns="31464" tIns="31464" rIns="31464" bIns="31464" rtlCol="0" anchor="ctr"/>
            <a:lstStyle/>
            <a:p>
              <a:pPr algn="ctr">
                <a:lnSpc>
                  <a:spcPts val="2123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414525" y="2426420"/>
            <a:ext cx="2682211" cy="1998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5"/>
              </a:lnSpc>
            </a:pP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시험기간</a:t>
            </a:r>
            <a:endParaRPr lang="en-US" sz="243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방학</a:t>
            </a:r>
            <a:endParaRPr lang="en-US" sz="243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야간</a:t>
            </a:r>
            <a:r>
              <a:rPr lang="en-US" sz="243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운영</a:t>
            </a:r>
            <a:endParaRPr lang="en-US" sz="243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  <a:p>
            <a:pPr algn="ctr">
              <a:lnSpc>
                <a:spcPts val="4045"/>
              </a:lnSpc>
            </a:pP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특정</a:t>
            </a:r>
            <a:r>
              <a:rPr lang="en-US" sz="243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건물</a:t>
            </a:r>
            <a:r>
              <a:rPr lang="en-US" sz="243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집중</a:t>
            </a:r>
            <a:r>
              <a:rPr lang="en-US" sz="2437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 </a:t>
            </a:r>
            <a:r>
              <a:rPr lang="en-US" sz="2437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무궁화 고딕"/>
                <a:sym typeface="무궁화 고딕"/>
              </a:rPr>
              <a:t>사용</a:t>
            </a:r>
            <a:endParaRPr lang="en-US" sz="2437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무궁화 고딕"/>
              <a:sym typeface="무궁화 고딕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52649" y="1801764"/>
            <a:ext cx="1956890" cy="260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에너지</a:t>
            </a:r>
            <a:r>
              <a:rPr lang="en-US" sz="1600" dirty="0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측면</a:t>
            </a:r>
            <a:r>
              <a:rPr lang="en-US" sz="1600" dirty="0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기대</a:t>
            </a:r>
            <a:r>
              <a:rPr lang="en-US" sz="1600" dirty="0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효과</a:t>
            </a:r>
            <a:endParaRPr lang="en-US" sz="1600" dirty="0">
              <a:solidFill>
                <a:srgbClr val="2254C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122465" y="5610814"/>
            <a:ext cx="12450385" cy="510214"/>
            <a:chOff x="0" y="0"/>
            <a:chExt cx="5294288" cy="2169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94288" cy="216959"/>
            </a:xfrm>
            <a:custGeom>
              <a:avLst/>
              <a:gdLst/>
              <a:ahLst/>
              <a:cxnLst/>
              <a:rect l="l" t="t" r="r" b="b"/>
              <a:pathLst>
                <a:path w="5294288" h="216959">
                  <a:moveTo>
                    <a:pt x="21142" y="0"/>
                  </a:moveTo>
                  <a:lnTo>
                    <a:pt x="5273146" y="0"/>
                  </a:lnTo>
                  <a:cubicBezTo>
                    <a:pt x="5284822" y="0"/>
                    <a:pt x="5294288" y="9466"/>
                    <a:pt x="5294288" y="21142"/>
                  </a:cubicBezTo>
                  <a:lnTo>
                    <a:pt x="5294288" y="195817"/>
                  </a:lnTo>
                  <a:cubicBezTo>
                    <a:pt x="5294288" y="207493"/>
                    <a:pt x="5284822" y="216959"/>
                    <a:pt x="5273146" y="216959"/>
                  </a:cubicBezTo>
                  <a:lnTo>
                    <a:pt x="21142" y="216959"/>
                  </a:lnTo>
                  <a:cubicBezTo>
                    <a:pt x="15535" y="216959"/>
                    <a:pt x="10157" y="214731"/>
                    <a:pt x="6192" y="210767"/>
                  </a:cubicBezTo>
                  <a:cubicBezTo>
                    <a:pt x="2227" y="206802"/>
                    <a:pt x="0" y="201424"/>
                    <a:pt x="0" y="195817"/>
                  </a:cubicBezTo>
                  <a:lnTo>
                    <a:pt x="0" y="21142"/>
                  </a:lnTo>
                  <a:cubicBezTo>
                    <a:pt x="0" y="9466"/>
                    <a:pt x="9466" y="0"/>
                    <a:pt x="21142" y="0"/>
                  </a:cubicBezTo>
                  <a:close/>
                </a:path>
              </a:pathLst>
            </a:custGeom>
            <a:solidFill>
              <a:srgbClr val="E0EEFD">
                <a:alpha val="12941"/>
              </a:srgbClr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5294288" cy="331259"/>
            </a:xfrm>
            <a:prstGeom prst="rect">
              <a:avLst/>
            </a:prstGeom>
          </p:spPr>
          <p:txBody>
            <a:bodyPr lIns="31464" tIns="31464" rIns="31464" bIns="31464" rtlCol="0" anchor="ctr"/>
            <a:lstStyle/>
            <a:p>
              <a:pPr algn="ctr">
                <a:lnSpc>
                  <a:spcPts val="2123"/>
                </a:lnSpc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27200" y="5654055"/>
            <a:ext cx="8533605" cy="376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1"/>
              </a:lnSpc>
              <a:spcBef>
                <a:spcPct val="0"/>
              </a:spcBef>
            </a:pP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에너지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절감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·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탄소저감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·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운영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효율화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·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민원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최소화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· </a:t>
            </a:r>
            <a:r>
              <a:rPr lang="en-US" sz="2533" dirty="0" err="1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비용</a:t>
            </a:r>
            <a:r>
              <a:rPr lang="en-US" sz="2533" dirty="0">
                <a:solidFill>
                  <a:srgbClr val="0E387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lab 돋움 레귤러 Bold"/>
                <a:sym typeface="Tlab 돋움 레귤러 Bold"/>
              </a:rPr>
              <a:t> Zero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7878" y="3766508"/>
            <a:ext cx="11244122" cy="0"/>
          </a:xfrm>
          <a:prstGeom prst="line">
            <a:avLst/>
          </a:prstGeom>
          <a:ln w="19050" cap="flat">
            <a:solidFill>
              <a:srgbClr val="1D63B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12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47878" y="3696586"/>
            <a:ext cx="139844" cy="13984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4BD"/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01445" y="3696586"/>
            <a:ext cx="139844" cy="13984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4BD"/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79628" y="3144880"/>
            <a:ext cx="3291880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건물별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맞춤형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부하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예측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모델로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확장</a:t>
            </a:r>
            <a:endParaRPr lang="en-US" sz="1600" dirty="0">
              <a:solidFill>
                <a:srgbClr val="0097B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7078" y="4074024"/>
            <a:ext cx="4308078" cy="85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강의동·연구동·도서관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등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건물별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열환경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특성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(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일사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재실인원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방향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)을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반영한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세분화된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예측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모델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구축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가능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>
              <a:lnSpc>
                <a:spcPts val="1706"/>
              </a:lnSpc>
            </a:pP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→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캠퍼스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전체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Net Zero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운영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전략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출발점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08986" y="4074023"/>
            <a:ext cx="4461768" cy="106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건물별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특성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반영한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맞춤형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예측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모델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구축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 algn="just"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일사량·건물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방향·재실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패턴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반영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및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강의동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/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연구동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/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도서관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각각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부하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패턴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학습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 algn="just"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또한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예측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모델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정교화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(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학기별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스케줄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연동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)</a:t>
            </a:r>
          </a:p>
          <a:p>
            <a:pPr algn="just">
              <a:lnSpc>
                <a:spcPts val="1706"/>
              </a:lnSpc>
            </a:pP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 algn="just">
              <a:lnSpc>
                <a:spcPts val="1706"/>
              </a:lnSpc>
            </a:pP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47878" y="2693850"/>
            <a:ext cx="996797" cy="374581"/>
            <a:chOff x="0" y="0"/>
            <a:chExt cx="393796" cy="1479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3796" cy="147983"/>
            </a:xfrm>
            <a:custGeom>
              <a:avLst/>
              <a:gdLst/>
              <a:ahLst/>
              <a:cxnLst/>
              <a:rect l="l" t="t" r="r" b="b"/>
              <a:pathLst>
                <a:path w="393796" h="147983">
                  <a:moveTo>
                    <a:pt x="73991" y="0"/>
                  </a:moveTo>
                  <a:lnTo>
                    <a:pt x="319805" y="0"/>
                  </a:lnTo>
                  <a:cubicBezTo>
                    <a:pt x="360669" y="0"/>
                    <a:pt x="393796" y="33127"/>
                    <a:pt x="393796" y="73991"/>
                  </a:cubicBezTo>
                  <a:lnTo>
                    <a:pt x="393796" y="73991"/>
                  </a:lnTo>
                  <a:cubicBezTo>
                    <a:pt x="393796" y="114856"/>
                    <a:pt x="360669" y="147983"/>
                    <a:pt x="319805" y="147983"/>
                  </a:cubicBezTo>
                  <a:lnTo>
                    <a:pt x="73991" y="147983"/>
                  </a:lnTo>
                  <a:cubicBezTo>
                    <a:pt x="33127" y="147983"/>
                    <a:pt x="0" y="114856"/>
                    <a:pt x="0" y="73991"/>
                  </a:cubicBezTo>
                  <a:lnTo>
                    <a:pt x="0" y="73991"/>
                  </a:lnTo>
                  <a:cubicBezTo>
                    <a:pt x="0" y="33127"/>
                    <a:pt x="33127" y="0"/>
                    <a:pt x="739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D63B7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93796" cy="1860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01446" y="2693850"/>
            <a:ext cx="996797" cy="374581"/>
            <a:chOff x="0" y="0"/>
            <a:chExt cx="393796" cy="1479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3796" cy="147983"/>
            </a:xfrm>
            <a:custGeom>
              <a:avLst/>
              <a:gdLst/>
              <a:ahLst/>
              <a:cxnLst/>
              <a:rect l="l" t="t" r="r" b="b"/>
              <a:pathLst>
                <a:path w="393796" h="147983">
                  <a:moveTo>
                    <a:pt x="73991" y="0"/>
                  </a:moveTo>
                  <a:lnTo>
                    <a:pt x="319805" y="0"/>
                  </a:lnTo>
                  <a:cubicBezTo>
                    <a:pt x="360669" y="0"/>
                    <a:pt x="393796" y="33127"/>
                    <a:pt x="393796" y="73991"/>
                  </a:cubicBezTo>
                  <a:lnTo>
                    <a:pt x="393796" y="73991"/>
                  </a:lnTo>
                  <a:cubicBezTo>
                    <a:pt x="393796" y="114856"/>
                    <a:pt x="360669" y="147983"/>
                    <a:pt x="319805" y="147983"/>
                  </a:cubicBezTo>
                  <a:lnTo>
                    <a:pt x="73991" y="147983"/>
                  </a:lnTo>
                  <a:cubicBezTo>
                    <a:pt x="33127" y="147983"/>
                    <a:pt x="0" y="114856"/>
                    <a:pt x="0" y="73991"/>
                  </a:cubicBezTo>
                  <a:lnTo>
                    <a:pt x="0" y="73991"/>
                  </a:lnTo>
                  <a:cubicBezTo>
                    <a:pt x="0" y="33127"/>
                    <a:pt x="33127" y="0"/>
                    <a:pt x="739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D63B7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3796" cy="1860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40657" y="2736360"/>
            <a:ext cx="637343" cy="260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Semi-Bold"/>
                <a:sym typeface="Montserrat Semi-Bold"/>
              </a:rPr>
              <a:t>STEP1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73787" y="2736360"/>
            <a:ext cx="652115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Semi-Bold"/>
                <a:sym typeface="Montserrat Semi-Bold"/>
              </a:rPr>
              <a:t>STEP2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41290" y="3193838"/>
            <a:ext cx="1715095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캠퍼스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전체로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확장</a:t>
            </a:r>
            <a:endParaRPr lang="en-US" sz="1600" dirty="0">
              <a:solidFill>
                <a:srgbClr val="0097B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 dirty="0" err="1">
                <a:sym typeface="Montserrat Bold"/>
              </a:rPr>
              <a:t>확장성</a:t>
            </a:r>
            <a:endParaRPr lang="en-US" sz="4000" dirty="0">
              <a:sym typeface="Montserrat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23" name="Freeform 2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1716" y="425953"/>
            <a:ext cx="3621866" cy="93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399"/>
              </a:lnSpc>
              <a:defRPr sz="6000" spc="-15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sz="4000">
                <a:sym typeface="Montserrat Bold"/>
              </a:rPr>
              <a:t>확장성</a:t>
            </a:r>
            <a:endParaRPr lang="en-US" sz="4000" dirty="0">
              <a:sym typeface="Montserrat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3766508"/>
            <a:ext cx="11244122" cy="0"/>
          </a:xfrm>
          <a:prstGeom prst="line">
            <a:avLst/>
          </a:prstGeom>
          <a:ln w="19050" cap="flat">
            <a:solidFill>
              <a:srgbClr val="006D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365047" y="3696586"/>
            <a:ext cx="139844" cy="13984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79803" y="3696586"/>
            <a:ext cx="139844" cy="1398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6798" y="3144880"/>
            <a:ext cx="2387203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Demand Response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적용</a:t>
            </a:r>
            <a:endParaRPr lang="en-US" sz="1600" dirty="0">
              <a:solidFill>
                <a:srgbClr val="0097B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윤고딕 Semi-Bold"/>
              <a:sym typeface="윤고딕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1553" y="3144880"/>
            <a:ext cx="2598440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BEMS·EMS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통합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및 </a:t>
            </a:r>
            <a:r>
              <a:rPr lang="en-US" sz="1600" dirty="0" err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자동화</a:t>
            </a:r>
            <a:r>
              <a:rPr lang="en-US" sz="1600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윤고딕 Semi-Bold"/>
                <a:sym typeface="윤고딕 Semi-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797" y="4134880"/>
            <a:ext cx="2803603" cy="850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피크부하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예측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기반으로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냉난방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가동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조절하여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 algn="just">
              <a:lnSpc>
                <a:spcPts val="1706"/>
              </a:lnSpc>
            </a:pP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전력피크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관리하고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, 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운영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비용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직접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절감한다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.</a:t>
            </a:r>
          </a:p>
          <a:p>
            <a:pPr algn="just">
              <a:lnSpc>
                <a:spcPts val="1706"/>
              </a:lnSpc>
            </a:pP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→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경제적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Net Zero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모델로</a:t>
            </a:r>
            <a:r>
              <a:rPr lang="en-US" sz="1066" dirty="0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 </a:t>
            </a:r>
            <a:r>
              <a:rPr lang="en-US" sz="1066" dirty="0" err="1">
                <a:solidFill>
                  <a:srgbClr val="4B547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윤고딕"/>
                <a:sym typeface="윤고딕"/>
              </a:rPr>
              <a:t>확대</a:t>
            </a: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  <a:p>
            <a:pPr algn="just">
              <a:lnSpc>
                <a:spcPts val="1706"/>
              </a:lnSpc>
            </a:pPr>
            <a:endParaRPr lang="en-US" sz="1066" dirty="0">
              <a:solidFill>
                <a:srgbClr val="4B547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윤고딕"/>
              <a:sym typeface="윤고딕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22653" y="4074024"/>
            <a:ext cx="4745785" cy="4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6"/>
              </a:lnSpc>
            </a:pPr>
            <a:r>
              <a:rPr lang="en-US" sz="1066">
                <a:solidFill>
                  <a:srgbClr val="4B5470"/>
                </a:solidFill>
                <a:latin typeface="윤고딕"/>
                <a:ea typeface="윤고딕"/>
                <a:cs typeface="윤고딕"/>
                <a:sym typeface="윤고딕"/>
              </a:rPr>
              <a:t>BEMS(건물에너지관리시스템) 안에 ‘기상 기반 수요예측’ 메뉴가 추가되는 형태</a:t>
            </a:r>
          </a:p>
          <a:p>
            <a:pPr>
              <a:lnSpc>
                <a:spcPts val="1706"/>
              </a:lnSpc>
            </a:pPr>
            <a:endParaRPr lang="en-US" sz="1066">
              <a:solidFill>
                <a:srgbClr val="4B5470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65048" y="2693850"/>
            <a:ext cx="996797" cy="374581"/>
            <a:chOff x="0" y="0"/>
            <a:chExt cx="393796" cy="1479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3796" cy="147983"/>
            </a:xfrm>
            <a:custGeom>
              <a:avLst/>
              <a:gdLst/>
              <a:ahLst/>
              <a:cxnLst/>
              <a:rect l="l" t="t" r="r" b="b"/>
              <a:pathLst>
                <a:path w="393796" h="147983">
                  <a:moveTo>
                    <a:pt x="73991" y="0"/>
                  </a:moveTo>
                  <a:lnTo>
                    <a:pt x="319805" y="0"/>
                  </a:lnTo>
                  <a:cubicBezTo>
                    <a:pt x="360669" y="0"/>
                    <a:pt x="393796" y="33127"/>
                    <a:pt x="393796" y="73991"/>
                  </a:cubicBezTo>
                  <a:lnTo>
                    <a:pt x="393796" y="73991"/>
                  </a:lnTo>
                  <a:cubicBezTo>
                    <a:pt x="393796" y="114856"/>
                    <a:pt x="360669" y="147983"/>
                    <a:pt x="319805" y="147983"/>
                  </a:cubicBezTo>
                  <a:lnTo>
                    <a:pt x="73991" y="147983"/>
                  </a:lnTo>
                  <a:cubicBezTo>
                    <a:pt x="33127" y="147983"/>
                    <a:pt x="0" y="114856"/>
                    <a:pt x="0" y="73991"/>
                  </a:cubicBezTo>
                  <a:lnTo>
                    <a:pt x="0" y="73991"/>
                  </a:lnTo>
                  <a:cubicBezTo>
                    <a:pt x="0" y="33127"/>
                    <a:pt x="33127" y="0"/>
                    <a:pt x="739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6DF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93796" cy="1860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79803" y="2693850"/>
            <a:ext cx="996797" cy="374581"/>
            <a:chOff x="0" y="0"/>
            <a:chExt cx="393796" cy="1479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3796" cy="147983"/>
            </a:xfrm>
            <a:custGeom>
              <a:avLst/>
              <a:gdLst/>
              <a:ahLst/>
              <a:cxnLst/>
              <a:rect l="l" t="t" r="r" b="b"/>
              <a:pathLst>
                <a:path w="393796" h="147983">
                  <a:moveTo>
                    <a:pt x="73991" y="0"/>
                  </a:moveTo>
                  <a:lnTo>
                    <a:pt x="319805" y="0"/>
                  </a:lnTo>
                  <a:cubicBezTo>
                    <a:pt x="360669" y="0"/>
                    <a:pt x="393796" y="33127"/>
                    <a:pt x="393796" y="73991"/>
                  </a:cubicBezTo>
                  <a:lnTo>
                    <a:pt x="393796" y="73991"/>
                  </a:lnTo>
                  <a:cubicBezTo>
                    <a:pt x="393796" y="114856"/>
                    <a:pt x="360669" y="147983"/>
                    <a:pt x="319805" y="147983"/>
                  </a:cubicBezTo>
                  <a:lnTo>
                    <a:pt x="73991" y="147983"/>
                  </a:lnTo>
                  <a:cubicBezTo>
                    <a:pt x="33127" y="147983"/>
                    <a:pt x="0" y="114856"/>
                    <a:pt x="0" y="73991"/>
                  </a:cubicBezTo>
                  <a:lnTo>
                    <a:pt x="0" y="73991"/>
                  </a:lnTo>
                  <a:cubicBezTo>
                    <a:pt x="0" y="33127"/>
                    <a:pt x="33127" y="0"/>
                    <a:pt x="739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6DF0"/>
              </a:solidFill>
              <a:prstDash val="solid"/>
              <a:round/>
            </a:ln>
          </p:spPr>
          <p:txBody>
            <a:bodyPr/>
            <a:lstStyle/>
            <a:p>
              <a:endParaRPr lang="ko-KR" altLang="en-US"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93796" cy="1860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7389" y="2736360"/>
            <a:ext cx="681811" cy="260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Semi-Bold"/>
                <a:sym typeface="Montserrat Semi-Bold"/>
              </a:rPr>
              <a:t>STEP3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42296" y="2736360"/>
            <a:ext cx="671810" cy="26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b="1">
                <a:solidFill>
                  <a:srgbClr val="0097B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Semi-Bold"/>
                <a:sym typeface="Montserrat Semi-Bold"/>
              </a:rPr>
              <a:t>STEP4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23" name="Freeform 23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4" name="Freeform 4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4A9B6B3-EB60-2474-B24A-055DE5E7B637}"/>
              </a:ext>
            </a:extLst>
          </p:cNvPr>
          <p:cNvSpPr txBox="1"/>
          <p:nvPr/>
        </p:nvSpPr>
        <p:spPr>
          <a:xfrm>
            <a:off x="1033382" y="2209800"/>
            <a:ext cx="10125236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1"/>
              </a:lnSpc>
            </a:pPr>
            <a:r>
              <a:rPr lang="ko-KR" altLang="en-US" sz="5101" spc="-362" dirty="0">
                <a:solidFill>
                  <a:schemeClr val="accent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더욱 예측 불가능한 기상 기후</a:t>
            </a:r>
            <a:endParaRPr lang="en-US" sz="4234" spc="-300" dirty="0">
              <a:solidFill>
                <a:schemeClr val="accent1">
                  <a:lumMod val="7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 Bold"/>
              <a:sym typeface="Montserrat Bold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DEBB58F-E024-D6BA-2372-4DAD14B6EA27}"/>
              </a:ext>
            </a:extLst>
          </p:cNvPr>
          <p:cNvSpPr txBox="1"/>
          <p:nvPr/>
        </p:nvSpPr>
        <p:spPr>
          <a:xfrm>
            <a:off x="1036370" y="3272307"/>
            <a:ext cx="10125236" cy="71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1"/>
              </a:lnSpc>
            </a:pPr>
            <a:r>
              <a:rPr lang="ko-KR" altLang="en-US" sz="4234" spc="-300" dirty="0">
                <a:solidFill>
                  <a:srgbClr val="FA7AB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직감 </a:t>
            </a:r>
            <a:r>
              <a:rPr lang="en-US" altLang="ko-KR" sz="4234" spc="-300" dirty="0">
                <a:solidFill>
                  <a:srgbClr val="FA7AB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X                    </a:t>
            </a:r>
            <a:r>
              <a:rPr lang="ko-KR" altLang="en-US" sz="4234" spc="-300" dirty="0">
                <a:solidFill>
                  <a:srgbClr val="FA7AB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데이터 </a:t>
            </a:r>
            <a:r>
              <a:rPr lang="en-US" altLang="ko-KR" sz="4234" spc="-300" dirty="0">
                <a:solidFill>
                  <a:srgbClr val="FA7AB4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 Bold"/>
                <a:sym typeface="Montserrat Bold"/>
              </a:rPr>
              <a:t>O</a:t>
            </a:r>
            <a:endParaRPr lang="en-US" sz="4234" spc="-300" dirty="0">
              <a:solidFill>
                <a:srgbClr val="FA7AB4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Montserrat Bold"/>
              <a:sym typeface="Montserrat Bold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716DBFF-AC54-88C0-DF73-F8A9DCCCE9DC}"/>
              </a:ext>
            </a:extLst>
          </p:cNvPr>
          <p:cNvGrpSpPr/>
          <p:nvPr/>
        </p:nvGrpSpPr>
        <p:grpSpPr>
          <a:xfrm>
            <a:off x="1036370" y="2243389"/>
            <a:ext cx="10131212" cy="2049211"/>
            <a:chOff x="1710618" y="-2012726"/>
            <a:chExt cx="15196818" cy="3132388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21705C79-961D-3CEE-89FD-61DE703F2E3F}"/>
                </a:ext>
              </a:extLst>
            </p:cNvPr>
            <p:cNvSpPr/>
            <p:nvPr/>
          </p:nvSpPr>
          <p:spPr>
            <a:xfrm>
              <a:off x="1710618" y="-2012726"/>
              <a:ext cx="15174616" cy="3132388"/>
            </a:xfrm>
            <a:prstGeom prst="roundRect">
              <a:avLst/>
            </a:prstGeom>
            <a:solidFill>
              <a:srgbClr val="E2F1F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2" name="TextBox 2"/>
            <p:cNvSpPr txBox="1"/>
            <p:nvPr/>
          </p:nvSpPr>
          <p:spPr>
            <a:xfrm>
              <a:off x="1719582" y="-1578338"/>
              <a:ext cx="15187854" cy="2144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21"/>
                </a:lnSpc>
              </a:pPr>
              <a:r>
                <a:rPr lang="en-US" sz="5101" spc="-100" dirty="0">
                  <a:solidFill>
                    <a:srgbClr val="FF914D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Net Zero </a:t>
              </a:r>
              <a:r>
                <a:rPr lang="en-US" sz="5101" spc="-100" dirty="0" err="1">
                  <a:solidFill>
                    <a:srgbClr val="FF914D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캠퍼스</a:t>
              </a:r>
              <a:endParaRPr lang="en-US" sz="5101" spc="-100" dirty="0">
                <a:solidFill>
                  <a:srgbClr val="FF914D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endParaRPr>
            </a:p>
            <a:p>
              <a:pPr algn="ctr">
                <a:lnSpc>
                  <a:spcPts val="5081"/>
                </a:lnSpc>
              </a:pPr>
              <a:r>
                <a:rPr lang="en-US" sz="4234" spc="-100" dirty="0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로 </a:t>
              </a:r>
              <a:r>
                <a:rPr lang="en-US" sz="4234" spc="-100" dirty="0" err="1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가는</a:t>
              </a:r>
              <a:r>
                <a:rPr lang="en-US" sz="4234" spc="-100" dirty="0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 </a:t>
              </a:r>
              <a:r>
                <a:rPr lang="en-US" sz="4234" spc="-100" dirty="0" err="1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가장</a:t>
              </a:r>
              <a:r>
                <a:rPr lang="en-US" sz="4234" spc="-100" dirty="0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 </a:t>
              </a:r>
              <a:r>
                <a:rPr lang="en-US" sz="4234" spc="-100" dirty="0" err="1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현실적인</a:t>
              </a:r>
              <a:r>
                <a:rPr lang="en-US" sz="4234" spc="-100" dirty="0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 첫 </a:t>
              </a:r>
              <a:r>
                <a:rPr lang="en-US" sz="4234" spc="-100" dirty="0" err="1">
                  <a:solidFill>
                    <a:srgbClr val="013385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  <a:cs typeface="Montserrat Bold"/>
                  <a:sym typeface="Montserrat Bold"/>
                </a:rPr>
                <a:t>단계</a:t>
              </a:r>
              <a:endParaRPr lang="en-US" sz="4234" spc="-100" dirty="0">
                <a:solidFill>
                  <a:srgbClr val="01338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6645" y="3015668"/>
            <a:ext cx="7612681" cy="84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7264" b="1" dirty="0" err="1">
                <a:solidFill>
                  <a:srgbClr val="2254C5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Montserrat Bold"/>
                <a:sym typeface="Montserrat Bold"/>
              </a:rPr>
              <a:t>감사합니다</a:t>
            </a:r>
            <a:endParaRPr lang="en-US" sz="7264" b="1" dirty="0">
              <a:solidFill>
                <a:srgbClr val="2254C5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Montserrat Bold"/>
              <a:sym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96745" cy="6858000"/>
            <a:chOff x="0" y="0"/>
            <a:chExt cx="2357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751" cy="2709333"/>
            </a:xfrm>
            <a:custGeom>
              <a:avLst/>
              <a:gdLst/>
              <a:ahLst/>
              <a:cxnLst/>
              <a:rect l="l" t="t" r="r" b="b"/>
              <a:pathLst>
                <a:path w="235751" h="2709333">
                  <a:moveTo>
                    <a:pt x="0" y="0"/>
                  </a:moveTo>
                  <a:lnTo>
                    <a:pt x="235751" y="0"/>
                  </a:lnTo>
                  <a:lnTo>
                    <a:pt x="2357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3385"/>
            </a:solidFill>
          </p:spPr>
          <p:txBody>
            <a:bodyPr/>
            <a:lstStyle/>
            <a:p>
              <a:endParaRPr lang="ko-KR" alt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5751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40044" y="159051"/>
            <a:ext cx="1054367" cy="657523"/>
          </a:xfrm>
          <a:custGeom>
            <a:avLst/>
            <a:gdLst/>
            <a:ahLst/>
            <a:cxnLst/>
            <a:rect l="l" t="t" r="r" b="b"/>
            <a:pathLst>
              <a:path w="1581550" h="986285">
                <a:moveTo>
                  <a:pt x="0" y="0"/>
                </a:moveTo>
                <a:lnTo>
                  <a:pt x="1581550" y="0"/>
                </a:lnTo>
                <a:lnTo>
                  <a:pt x="1581550" y="986285"/>
                </a:lnTo>
                <a:lnTo>
                  <a:pt x="0" y="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3" t="-2412" r="-26551" b="-21288"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8" name="Freeform 8"/>
          <p:cNvSpPr/>
          <p:nvPr/>
        </p:nvSpPr>
        <p:spPr>
          <a:xfrm>
            <a:off x="9617321" y="311986"/>
            <a:ext cx="1152126" cy="427149"/>
          </a:xfrm>
          <a:custGeom>
            <a:avLst/>
            <a:gdLst/>
            <a:ahLst/>
            <a:cxnLst/>
            <a:rect l="l" t="t" r="r" b="b"/>
            <a:pathLst>
              <a:path w="1728189" h="640723">
                <a:moveTo>
                  <a:pt x="0" y="0"/>
                </a:moveTo>
                <a:lnTo>
                  <a:pt x="1728188" y="0"/>
                </a:lnTo>
                <a:lnTo>
                  <a:pt x="1728188" y="640723"/>
                </a:lnTo>
                <a:lnTo>
                  <a:pt x="0" y="6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A8366-2115-1173-EC21-1509F15F0B26}"/>
              </a:ext>
            </a:extLst>
          </p:cNvPr>
          <p:cNvSpPr txBox="1"/>
          <p:nvPr/>
        </p:nvSpPr>
        <p:spPr>
          <a:xfrm>
            <a:off x="-10187" y="311986"/>
            <a:ext cx="553998" cy="2376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200" spc="49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GET YOUR NET ZERO FUTURE</a:t>
            </a:r>
          </a:p>
          <a:p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674A4-3CDB-9C4A-5900-763FCF8D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61310E0-8AD7-568A-7488-6CECD425DFB4}"/>
              </a:ext>
            </a:extLst>
          </p:cNvPr>
          <p:cNvGrpSpPr/>
          <p:nvPr/>
        </p:nvGrpSpPr>
        <p:grpSpPr>
          <a:xfrm>
            <a:off x="1443057" y="2767280"/>
            <a:ext cx="8933395" cy="1297731"/>
            <a:chOff x="1443057" y="2767280"/>
            <a:chExt cx="8933395" cy="12977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549DE-7A8C-4915-2FAA-0D2A855A5C7B}"/>
                </a:ext>
              </a:extLst>
            </p:cNvPr>
            <p:cNvSpPr txBox="1"/>
            <p:nvPr/>
          </p:nvSpPr>
          <p:spPr>
            <a:xfrm>
              <a:off x="1509370" y="3664901"/>
              <a:ext cx="11386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최하진</a:t>
              </a:r>
              <a:endParaRPr lang="ko-KR" altLang="en-US" sz="2000" dirty="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E13E9E16-2AB2-2DF0-976E-46317715022E}"/>
                </a:ext>
              </a:extLst>
            </p:cNvPr>
            <p:cNvCxnSpPr>
              <a:cxnSpLocks/>
            </p:cNvCxnSpPr>
            <p:nvPr/>
          </p:nvCxnSpPr>
          <p:spPr>
            <a:xfrm>
              <a:off x="1443057" y="3217918"/>
              <a:ext cx="0" cy="847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EF125F-5840-AA41-4B3E-F65DB159E0DC}"/>
                </a:ext>
              </a:extLst>
            </p:cNvPr>
            <p:cNvSpPr txBox="1"/>
            <p:nvPr/>
          </p:nvSpPr>
          <p:spPr>
            <a:xfrm>
              <a:off x="1509370" y="2767280"/>
              <a:ext cx="6554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00B6B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Open Sans SemiCondensed SemiBol" pitchFamily="2" charset="0"/>
                </a:rPr>
                <a:t>Climate Environmental Leader Training Course</a:t>
              </a:r>
              <a:endParaRPr lang="ko-KR" altLang="en-US" sz="2000" dirty="0">
                <a:solidFill>
                  <a:srgbClr val="00B6B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Open Sans SemiCondensed SemiBol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3484F-1727-C9E9-98C6-362C3E5A75DA}"/>
                </a:ext>
              </a:extLst>
            </p:cNvPr>
            <p:cNvSpPr txBox="1"/>
            <p:nvPr/>
          </p:nvSpPr>
          <p:spPr>
            <a:xfrm>
              <a:off x="1509369" y="3167390"/>
              <a:ext cx="88670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sz="2800" dirty="0">
                  <a:solidFill>
                    <a:srgbClr val="000000"/>
                  </a:solidFill>
                  <a:highlight>
                    <a:srgbClr val="FFFFFF"/>
                  </a:highlight>
                  <a:latin typeface="KoPub돋움체 Bold" panose="00000800000000000000" pitchFamily="2" charset="-127"/>
                  <a:ea typeface="KoPub돋움체 Bold" panose="00000800000000000000" pitchFamily="2" charset="-127"/>
                  <a:sym typeface="Poppins Bold"/>
                </a:rPr>
                <a:t>에코 머니 리포트</a:t>
              </a:r>
              <a:endParaRPr lang="en-US" altLang="ko-KR" sz="2800" dirty="0">
                <a:solidFill>
                  <a:srgbClr val="000000"/>
                </a:solidFill>
                <a:highlight>
                  <a:srgbClr val="FFFFFF"/>
                </a:highlight>
                <a:latin typeface="KoPub돋움체 Bold" panose="00000800000000000000" pitchFamily="2" charset="-127"/>
                <a:ea typeface="KoPub돋움체 Bold" panose="00000800000000000000" pitchFamily="2" charset="-127"/>
                <a:sym typeface="Poppins Bold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40BC52F-580C-C557-331F-CEDCEB0EF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70" y="5568346"/>
            <a:ext cx="10682630" cy="12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781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439150" y="-342900"/>
            <a:ext cx="37846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93700" y="2819400"/>
            <a:ext cx="37846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5000000">
            <a:off x="7270750" y="4597400"/>
            <a:ext cx="1555750" cy="90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000000">
            <a:off x="3200400" y="1390650"/>
            <a:ext cx="1555750" cy="901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50" y="1149350"/>
            <a:ext cx="4540250" cy="4540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3850" y="5010150"/>
            <a:ext cx="933450" cy="958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50" y="1149350"/>
            <a:ext cx="933450" cy="958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340000">
            <a:off x="10433050" y="1149350"/>
            <a:ext cx="933450" cy="9588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340000">
            <a:off x="850900" y="5010150"/>
            <a:ext cx="933450" cy="9588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14475" y="2235200"/>
            <a:ext cx="9163050" cy="2965450"/>
          </a:xfrm>
          <a:prstGeom prst="rect">
            <a:avLst/>
          </a:prstGeom>
          <a:effectLst>
            <a:outerShdw blurRad="622797" dist="156308" dir="5400000">
              <a:srgbClr val="000000">
                <a:alpha val="40000"/>
              </a:srgbClr>
            </a:outerShdw>
          </a:effectLst>
        </p:spPr>
        <p:txBody>
          <a:bodyPr lIns="0" tIns="10160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altLang="en-US" sz="8000" b="1" dirty="0">
                <a:solidFill>
                  <a:srgbClr val="FFFFFF"/>
                </a:solidFill>
                <a:latin typeface="+mj-lt"/>
                <a:ea typeface="Pretendard JP" panose="02000503000000020004" pitchFamily="2" charset="-128"/>
              </a:rPr>
              <a:t>에코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Pretendard JP" panose="02000503000000020004" pitchFamily="2" charset="-128"/>
              </a:rPr>
              <a:t> </a:t>
            </a:r>
            <a:r>
              <a:rPr lang="ko-KR" altLang="en-US" sz="8000" b="1" dirty="0">
                <a:solidFill>
                  <a:srgbClr val="FFFFFF"/>
                </a:solidFill>
                <a:latin typeface="+mj-lt"/>
                <a:ea typeface="Pretendard JP" panose="02000503000000020004" pitchFamily="2" charset="-128"/>
              </a:rPr>
              <a:t>머니</a:t>
            </a:r>
          </a:p>
          <a:p>
            <a:pPr lvl="0" algn="ctr">
              <a:lnSpc>
                <a:spcPct val="99600"/>
              </a:lnSpc>
            </a:pPr>
            <a:r>
              <a:rPr lang="en" sz="8000" b="1" dirty="0">
                <a:solidFill>
                  <a:srgbClr val="FFFFFF"/>
                </a:solidFill>
                <a:latin typeface="+mj-lt"/>
                <a:ea typeface="Pretendard JP" panose="02000503000000020004" pitchFamily="2" charset="-128"/>
              </a:rPr>
              <a:t>리포트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5C108-6304-703B-093D-4094B28C20EA}"/>
              </a:ext>
            </a:extLst>
          </p:cNvPr>
          <p:cNvSpPr txBox="1"/>
          <p:nvPr/>
        </p:nvSpPr>
        <p:spPr>
          <a:xfrm>
            <a:off x="5920740" y="6213475"/>
            <a:ext cx="6013450" cy="450850"/>
          </a:xfrm>
          <a:prstGeom prst="rect">
            <a:avLst/>
          </a:prstGeom>
        </p:spPr>
        <p:txBody>
          <a:bodyPr lIns="0" tIns="64347" rIns="0" bIns="0" rtlCol="0" anchor="t"/>
          <a:lstStyle/>
          <a:p>
            <a:pPr lvl="0" algn="r">
              <a:lnSpc>
                <a:spcPct val="83000"/>
              </a:lnSpc>
            </a:pPr>
            <a:r>
              <a:rPr lang="en-US" altLang="ko-KR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8</a:t>
            </a:r>
            <a:r>
              <a:rPr lang="ko-KR" altLang="en-US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기 기후환경리더 양성과정 </a:t>
            </a:r>
            <a:r>
              <a:rPr lang="en-US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10</a:t>
            </a:r>
            <a:r>
              <a:rPr lang="ko-KR" altLang="en-US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팀</a:t>
            </a:r>
            <a:r>
              <a:rPr lang="en-US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 </a:t>
            </a:r>
            <a:r>
              <a:rPr lang="ko-KR" altLang="en-US" sz="2533" b="1" dirty="0">
                <a:solidFill>
                  <a:srgbClr val="FFFFFF"/>
                </a:solidFill>
                <a:latin typeface="Pretendard JP" panose="02000503000000020004" pitchFamily="2" charset="-128"/>
                <a:ea typeface="Pretendard JP" panose="02000503000000020004" pitchFamily="2" charset="-128"/>
              </a:rPr>
              <a:t>최하진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3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c92e4d-5ae1-47a8-889e-226318f18542">
      <Terms xmlns="http://schemas.microsoft.com/office/infopath/2007/PartnerControls"/>
    </lcf76f155ced4ddcb4097134ff3c332f>
    <TaxCatchAll xmlns="1c5506ad-a4c5-4879-901f-651aa883f4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A1A2C245A464B8007C5977026E674" ma:contentTypeVersion="12" ma:contentTypeDescription="Create a new document." ma:contentTypeScope="" ma:versionID="c84dbbbf00f873541c3409907414be3b">
  <xsd:schema xmlns:xsd="http://www.w3.org/2001/XMLSchema" xmlns:xs="http://www.w3.org/2001/XMLSchema" xmlns:p="http://schemas.microsoft.com/office/2006/metadata/properties" xmlns:ns2="6dc92e4d-5ae1-47a8-889e-226318f18542" xmlns:ns3="1c5506ad-a4c5-4879-901f-651aa883f432" targetNamespace="http://schemas.microsoft.com/office/2006/metadata/properties" ma:root="true" ma:fieldsID="24b308bb982cc14f1184a3a5c6f844f4" ns2:_="" ns3:_="">
    <xsd:import namespace="6dc92e4d-5ae1-47a8-889e-226318f18542"/>
    <xsd:import namespace="1c5506ad-a4c5-4879-901f-651aa883f43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92e4d-5ae1-47a8-889e-226318f1854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3c6eb03-9f78-47ff-a727-a04e7cc0bb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5506ad-a4c5-4879-901f-651aa883f43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f1f0c49-dfe8-4db0-ae96-18b2d7b240ac}" ma:internalName="TaxCatchAll" ma:showField="CatchAllData" ma:web="1c5506ad-a4c5-4879-901f-651aa883f4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4BF56F-64C1-4009-86F1-5D735F887883}">
  <ds:schemaRefs>
    <ds:schemaRef ds:uri="1c5506ad-a4c5-4879-901f-651aa883f432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6dc92e4d-5ae1-47a8-889e-226318f1854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0E4B2F-C1C5-4630-B748-5000BE4B97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DB048F-A1A1-46E9-BD2C-263DE351B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c92e4d-5ae1-47a8-889e-226318f18542"/>
    <ds:schemaRef ds:uri="1c5506ad-a4c5-4879-901f-651aa883f4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6921</Words>
  <Application>Microsoft Office PowerPoint</Application>
  <PresentationFormat>와이드스크린</PresentationFormat>
  <Paragraphs>1128</Paragraphs>
  <Slides>105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32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105</vt:i4>
      </vt:variant>
    </vt:vector>
  </HeadingPairs>
  <TitlesOfParts>
    <vt:vector size="138" baseType="lpstr">
      <vt:lpstr>THELuxmB</vt:lpstr>
      <vt:lpstr>Pretendard Bold</vt:lpstr>
      <vt:lpstr>KoPub돋움체 Medium</vt:lpstr>
      <vt:lpstr>Pretendard ExtraBold</vt:lpstr>
      <vt:lpstr>210 MGothic 060</vt:lpstr>
      <vt:lpstr>Montserrat Bold</vt:lpstr>
      <vt:lpstr>윤고딕 Semi-Bold</vt:lpstr>
      <vt:lpstr>NanumSquare Light</vt:lpstr>
      <vt:lpstr>Pretendard SemiBold</vt:lpstr>
      <vt:lpstr>Noto Sans Korean Regular</vt:lpstr>
      <vt:lpstr>Pretendard Light</vt:lpstr>
      <vt:lpstr>Wingdings</vt:lpstr>
      <vt:lpstr>Gmarket Sans Bold</vt:lpstr>
      <vt:lpstr>페이퍼로지 6 SemiBold</vt:lpstr>
      <vt:lpstr>KoPub돋움체 Bold</vt:lpstr>
      <vt:lpstr>나눔고딕 Light</vt:lpstr>
      <vt:lpstr>Pretendard JP</vt:lpstr>
      <vt:lpstr>Arial</vt:lpstr>
      <vt:lpstr>윤고딕</vt:lpstr>
      <vt:lpstr>Pretendard</vt:lpstr>
      <vt:lpstr>나눔고딕</vt:lpstr>
      <vt:lpstr>Pretendard Regular</vt:lpstr>
      <vt:lpstr>무궁화 고딕</vt:lpstr>
      <vt:lpstr>Montserrat Medium</vt:lpstr>
      <vt:lpstr>나눔고딕 ExtraBold</vt:lpstr>
      <vt:lpstr>NanumSquare ExtraBold</vt:lpstr>
      <vt:lpstr>Pretendard Medium</vt:lpstr>
      <vt:lpstr>210 Mystery Regular</vt:lpstr>
      <vt:lpstr>Gmarket Sans Medium</vt:lpstr>
      <vt:lpstr>Noto Sans CJK KR Bold</vt:lpstr>
      <vt:lpstr>Poppins Bold</vt:lpstr>
      <vt:lpstr>THELuxmEB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김민철</dc:creator>
  <cp:lastModifiedBy>김민철</cp:lastModifiedBy>
  <cp:revision>216</cp:revision>
  <cp:lastPrinted>2025-08-17T09:23:20Z</cp:lastPrinted>
  <dcterms:created xsi:type="dcterms:W3CDTF">2025-02-04T02:09:34Z</dcterms:created>
  <dcterms:modified xsi:type="dcterms:W3CDTF">2026-02-08T15:18:04Z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0x010100F42A1A2C245A464B8007C5977026E674</vt:lpwstr>
  </property>
  <property fmtid="{D5CDD505-2E9C-101B-9397-08002B2CF9AE}" pid="3" name="MediaServiceImageTags">
    <vt:lpwstr/>
  </property>
</Properties>
</file>